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Barlow" charset="1" panose="00000500000000000000"/>
      <p:regular r:id="rId20"/>
    </p:embeddedFont>
    <p:embeddedFont>
      <p:font typeface="Barlow Bold" charset="1" panose="00000800000000000000"/>
      <p:regular r:id="rId22"/>
    </p:embeddedFont>
    <p:embeddedFont>
      <p:font typeface="Arimo" charset="1" panose="020B06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fonts/font24.fntdata" Type="http://schemas.openxmlformats.org/officeDocument/2006/relationships/font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18.png" Type="http://schemas.openxmlformats.org/officeDocument/2006/relationships/image"/><Relationship Id="rId13" Target="../media/image19.sv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1101329" y="2634555"/>
            <a:ext cx="13008471" cy="81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Echipa 2 – Mini-robot controlat prin Bluetooth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1329" y="3912096"/>
            <a:ext cx="16085344" cy="52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 proiect inovator realizat cu pasiune și dedicare de o echipă unită: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29904" y="4733776"/>
            <a:ext cx="16289797" cy="2895489"/>
            <a:chOff x="0" y="0"/>
            <a:chExt cx="21642421" cy="38469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189" y="19050"/>
              <a:ext cx="21603916" cy="3808857"/>
            </a:xfrm>
            <a:custGeom>
              <a:avLst/>
              <a:gdLst/>
              <a:ahLst/>
              <a:cxnLst/>
              <a:rect r="r" b="b" t="t" l="l"/>
              <a:pathLst>
                <a:path h="3808857" w="21603916">
                  <a:moveTo>
                    <a:pt x="0" y="550799"/>
                  </a:moveTo>
                  <a:cubicBezTo>
                    <a:pt x="0" y="246634"/>
                    <a:pt x="250486" y="0"/>
                    <a:pt x="559307" y="0"/>
                  </a:cubicBezTo>
                  <a:lnTo>
                    <a:pt x="21044609" y="0"/>
                  </a:lnTo>
                  <a:cubicBezTo>
                    <a:pt x="21353558" y="0"/>
                    <a:pt x="21603916" y="246634"/>
                    <a:pt x="21603916" y="550799"/>
                  </a:cubicBezTo>
                  <a:lnTo>
                    <a:pt x="21603916" y="3258058"/>
                  </a:lnTo>
                  <a:cubicBezTo>
                    <a:pt x="21603916" y="3562223"/>
                    <a:pt x="21353429" y="3808857"/>
                    <a:pt x="21044609" y="3808857"/>
                  </a:cubicBezTo>
                  <a:lnTo>
                    <a:pt x="559307" y="3808857"/>
                  </a:lnTo>
                  <a:cubicBezTo>
                    <a:pt x="250358" y="3808857"/>
                    <a:pt x="0" y="3562223"/>
                    <a:pt x="0" y="3258058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642294" cy="3846957"/>
            </a:xfrm>
            <a:custGeom>
              <a:avLst/>
              <a:gdLst/>
              <a:ahLst/>
              <a:cxnLst/>
              <a:rect r="r" b="b" t="t" l="l"/>
              <a:pathLst>
                <a:path h="3846957" w="21642294">
                  <a:moveTo>
                    <a:pt x="0" y="569849"/>
                  </a:moveTo>
                  <a:cubicBezTo>
                    <a:pt x="0" y="255016"/>
                    <a:pt x="259185" y="0"/>
                    <a:pt x="578496" y="0"/>
                  </a:cubicBezTo>
                  <a:lnTo>
                    <a:pt x="21063798" y="0"/>
                  </a:lnTo>
                  <a:lnTo>
                    <a:pt x="21063798" y="19050"/>
                  </a:lnTo>
                  <a:lnTo>
                    <a:pt x="21063798" y="0"/>
                  </a:lnTo>
                  <a:cubicBezTo>
                    <a:pt x="21383110" y="0"/>
                    <a:pt x="21642294" y="255016"/>
                    <a:pt x="21642294" y="569849"/>
                  </a:cubicBezTo>
                  <a:lnTo>
                    <a:pt x="21623105" y="569849"/>
                  </a:lnTo>
                  <a:lnTo>
                    <a:pt x="21642294" y="569849"/>
                  </a:lnTo>
                  <a:lnTo>
                    <a:pt x="21642294" y="3277108"/>
                  </a:lnTo>
                  <a:lnTo>
                    <a:pt x="21623105" y="3277108"/>
                  </a:lnTo>
                  <a:lnTo>
                    <a:pt x="21642294" y="3277108"/>
                  </a:lnTo>
                  <a:cubicBezTo>
                    <a:pt x="21642294" y="3591941"/>
                    <a:pt x="21383110" y="3846957"/>
                    <a:pt x="21063798" y="3846957"/>
                  </a:cubicBezTo>
                  <a:lnTo>
                    <a:pt x="21063798" y="3827907"/>
                  </a:lnTo>
                  <a:lnTo>
                    <a:pt x="21063798" y="3846957"/>
                  </a:lnTo>
                  <a:lnTo>
                    <a:pt x="578496" y="3846957"/>
                  </a:lnTo>
                  <a:lnTo>
                    <a:pt x="578496" y="3827907"/>
                  </a:lnTo>
                  <a:lnTo>
                    <a:pt x="578496" y="3846957"/>
                  </a:lnTo>
                  <a:cubicBezTo>
                    <a:pt x="259185" y="3846957"/>
                    <a:pt x="0" y="3591941"/>
                    <a:pt x="0" y="3277108"/>
                  </a:cubicBezTo>
                  <a:lnTo>
                    <a:pt x="0" y="569849"/>
                  </a:lnTo>
                  <a:lnTo>
                    <a:pt x="19189" y="569849"/>
                  </a:lnTo>
                  <a:lnTo>
                    <a:pt x="0" y="569849"/>
                  </a:lnTo>
                  <a:moveTo>
                    <a:pt x="38379" y="569849"/>
                  </a:moveTo>
                  <a:lnTo>
                    <a:pt x="38379" y="3277108"/>
                  </a:lnTo>
                  <a:lnTo>
                    <a:pt x="19189" y="3277108"/>
                  </a:lnTo>
                  <a:lnTo>
                    <a:pt x="38379" y="3277108"/>
                  </a:lnTo>
                  <a:cubicBezTo>
                    <a:pt x="38379" y="3570605"/>
                    <a:pt x="280037" y="3808857"/>
                    <a:pt x="578496" y="3808857"/>
                  </a:cubicBezTo>
                  <a:lnTo>
                    <a:pt x="21063798" y="3808857"/>
                  </a:lnTo>
                  <a:cubicBezTo>
                    <a:pt x="21362257" y="3808857"/>
                    <a:pt x="21603915" y="3570605"/>
                    <a:pt x="21603915" y="3277108"/>
                  </a:cubicBezTo>
                  <a:lnTo>
                    <a:pt x="21603915" y="569849"/>
                  </a:lnTo>
                  <a:cubicBezTo>
                    <a:pt x="21603915" y="276352"/>
                    <a:pt x="21362257" y="38100"/>
                    <a:pt x="21063798" y="38100"/>
                  </a:cubicBezTo>
                  <a:lnTo>
                    <a:pt x="578496" y="38100"/>
                  </a:lnTo>
                  <a:lnTo>
                    <a:pt x="578496" y="19050"/>
                  </a:lnTo>
                  <a:lnTo>
                    <a:pt x="578496" y="38100"/>
                  </a:lnTo>
                  <a:cubicBezTo>
                    <a:pt x="280037" y="38100"/>
                    <a:pt x="38379" y="276352"/>
                    <a:pt x="38379" y="569849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26724" y="4776639"/>
            <a:ext cx="7917277" cy="933152"/>
            <a:chOff x="0" y="0"/>
            <a:chExt cx="10556370" cy="1244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56306" cy="1244092"/>
            </a:xfrm>
            <a:custGeom>
              <a:avLst/>
              <a:gdLst/>
              <a:ahLst/>
              <a:cxnLst/>
              <a:rect r="r" b="b" t="t" l="l"/>
              <a:pathLst>
                <a:path h="1244092" w="10556306">
                  <a:moveTo>
                    <a:pt x="0" y="550672"/>
                  </a:moveTo>
                  <a:cubicBezTo>
                    <a:pt x="0" y="246634"/>
                    <a:pt x="243654" y="0"/>
                    <a:pt x="544019" y="0"/>
                  </a:cubicBezTo>
                  <a:lnTo>
                    <a:pt x="10012287" y="0"/>
                  </a:lnTo>
                  <a:cubicBezTo>
                    <a:pt x="10312777" y="0"/>
                    <a:pt x="10556306" y="246634"/>
                    <a:pt x="10556306" y="550672"/>
                  </a:cubicBezTo>
                  <a:lnTo>
                    <a:pt x="10556306" y="693420"/>
                  </a:lnTo>
                  <a:cubicBezTo>
                    <a:pt x="10556306" y="997585"/>
                    <a:pt x="10312652" y="1244092"/>
                    <a:pt x="10012287" y="1244092"/>
                  </a:cubicBezTo>
                  <a:lnTo>
                    <a:pt x="544019" y="1244092"/>
                  </a:lnTo>
                  <a:cubicBezTo>
                    <a:pt x="243654" y="1244219"/>
                    <a:pt x="0" y="997585"/>
                    <a:pt x="0" y="693420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405235" y="5023396"/>
            <a:ext cx="3059609" cy="41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Zaharov Sergiu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144000" y="4776639"/>
            <a:ext cx="8014097" cy="933152"/>
            <a:chOff x="0" y="0"/>
            <a:chExt cx="10685463" cy="12442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685526" cy="1244219"/>
            </a:xfrm>
            <a:custGeom>
              <a:avLst/>
              <a:gdLst/>
              <a:ahLst/>
              <a:cxnLst/>
              <a:rect r="r" b="b" t="t" l="l"/>
              <a:pathLst>
                <a:path h="1244219" w="10685526">
                  <a:moveTo>
                    <a:pt x="0" y="0"/>
                  </a:moveTo>
                  <a:lnTo>
                    <a:pt x="10685526" y="0"/>
                  </a:lnTo>
                  <a:lnTo>
                    <a:pt x="10685526" y="1244219"/>
                  </a:lnTo>
                  <a:lnTo>
                    <a:pt x="0" y="1244219"/>
                  </a:ln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9144000" y="4776639"/>
            <a:ext cx="38100" cy="933152"/>
            <a:chOff x="0" y="0"/>
            <a:chExt cx="50800" cy="124420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800" cy="1244219"/>
            </a:xfrm>
            <a:custGeom>
              <a:avLst/>
              <a:gdLst/>
              <a:ahLst/>
              <a:cxnLst/>
              <a:rect r="r" b="b" t="t" l="l"/>
              <a:pathLst>
                <a:path h="124421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18819"/>
                  </a:lnTo>
                  <a:cubicBezTo>
                    <a:pt x="50800" y="1232789"/>
                    <a:pt x="39370" y="1244219"/>
                    <a:pt x="25400" y="1244219"/>
                  </a:cubicBezTo>
                  <a:cubicBezTo>
                    <a:pt x="11430" y="1244219"/>
                    <a:pt x="0" y="1232789"/>
                    <a:pt x="0" y="1218819"/>
                  </a:cubicBezTo>
                  <a:close/>
                </a:path>
              </a:pathLst>
            </a:custGeom>
            <a:solidFill>
              <a:srgbClr val="0FC3C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9419332" y="5023396"/>
            <a:ext cx="3059609" cy="41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Chiriac 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26724" y="5709791"/>
            <a:ext cx="7917277" cy="933152"/>
            <a:chOff x="0" y="0"/>
            <a:chExt cx="10556370" cy="12442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556432" cy="1244219"/>
            </a:xfrm>
            <a:custGeom>
              <a:avLst/>
              <a:gdLst/>
              <a:ahLst/>
              <a:cxnLst/>
              <a:rect r="r" b="b" t="t" l="l"/>
              <a:pathLst>
                <a:path h="1244219" w="10556432">
                  <a:moveTo>
                    <a:pt x="0" y="0"/>
                  </a:moveTo>
                  <a:lnTo>
                    <a:pt x="10556432" y="0"/>
                  </a:lnTo>
                  <a:lnTo>
                    <a:pt x="10556432" y="1244219"/>
                  </a:lnTo>
                  <a:lnTo>
                    <a:pt x="0" y="1244219"/>
                  </a:ln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129904" y="5709791"/>
            <a:ext cx="8014098" cy="38100"/>
            <a:chOff x="0" y="0"/>
            <a:chExt cx="10685463" cy="50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685526" cy="50800"/>
            </a:xfrm>
            <a:custGeom>
              <a:avLst/>
              <a:gdLst/>
              <a:ahLst/>
              <a:cxnLst/>
              <a:rect r="r" b="b" t="t" l="l"/>
              <a:pathLst>
                <a:path h="50800" w="1068552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660126" y="0"/>
                  </a:lnTo>
                  <a:cubicBezTo>
                    <a:pt x="10674096" y="0"/>
                    <a:pt x="10685526" y="11430"/>
                    <a:pt x="10685526" y="25400"/>
                  </a:cubicBezTo>
                  <a:cubicBezTo>
                    <a:pt x="10685526" y="39370"/>
                    <a:pt x="10674096" y="50800"/>
                    <a:pt x="1066012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D8DCD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405235" y="5956547"/>
            <a:ext cx="3059609" cy="41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Niculiță Nichita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144000" y="5709791"/>
            <a:ext cx="8014097" cy="933152"/>
            <a:chOff x="0" y="0"/>
            <a:chExt cx="10685463" cy="124420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685526" cy="1244219"/>
            </a:xfrm>
            <a:custGeom>
              <a:avLst/>
              <a:gdLst/>
              <a:ahLst/>
              <a:cxnLst/>
              <a:rect r="r" b="b" t="t" l="l"/>
              <a:pathLst>
                <a:path h="1244219" w="10685526">
                  <a:moveTo>
                    <a:pt x="0" y="0"/>
                  </a:moveTo>
                  <a:lnTo>
                    <a:pt x="10685526" y="0"/>
                  </a:lnTo>
                  <a:lnTo>
                    <a:pt x="10685526" y="1244219"/>
                  </a:lnTo>
                  <a:lnTo>
                    <a:pt x="0" y="1244219"/>
                  </a:ln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9144000" y="5709791"/>
            <a:ext cx="38100" cy="933152"/>
            <a:chOff x="0" y="0"/>
            <a:chExt cx="50800" cy="124420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50800" cy="1244219"/>
            </a:xfrm>
            <a:custGeom>
              <a:avLst/>
              <a:gdLst/>
              <a:ahLst/>
              <a:cxnLst/>
              <a:rect r="r" b="b" t="t" l="l"/>
              <a:pathLst>
                <a:path h="124421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18819"/>
                  </a:lnTo>
                  <a:cubicBezTo>
                    <a:pt x="50800" y="1232789"/>
                    <a:pt x="39370" y="1244219"/>
                    <a:pt x="25400" y="1244219"/>
                  </a:cubicBezTo>
                  <a:cubicBezTo>
                    <a:pt x="11430" y="1244219"/>
                    <a:pt x="0" y="1232789"/>
                    <a:pt x="0" y="1218819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9144000" y="5708548"/>
            <a:ext cx="8275700" cy="39344"/>
            <a:chOff x="0" y="0"/>
            <a:chExt cx="10685463" cy="5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685526" cy="50800"/>
            </a:xfrm>
            <a:custGeom>
              <a:avLst/>
              <a:gdLst/>
              <a:ahLst/>
              <a:cxnLst/>
              <a:rect r="r" b="b" t="t" l="l"/>
              <a:pathLst>
                <a:path h="50800" w="1068552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660126" y="0"/>
                  </a:lnTo>
                  <a:cubicBezTo>
                    <a:pt x="10674096" y="0"/>
                    <a:pt x="10685526" y="11430"/>
                    <a:pt x="10685526" y="25400"/>
                  </a:cubicBezTo>
                  <a:cubicBezTo>
                    <a:pt x="10685526" y="39370"/>
                    <a:pt x="10674096" y="50800"/>
                    <a:pt x="1066012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0" id="30"/>
          <p:cNvSpPr txBox="true"/>
          <p:nvPr/>
        </p:nvSpPr>
        <p:spPr>
          <a:xfrm rot="0">
            <a:off x="9419332" y="5956547"/>
            <a:ext cx="3059609" cy="41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Ivanov Stanislav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226724" y="6642944"/>
            <a:ext cx="7917277" cy="817517"/>
            <a:chOff x="0" y="0"/>
            <a:chExt cx="10685463" cy="110335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685526" cy="1103368"/>
            </a:xfrm>
            <a:custGeom>
              <a:avLst/>
              <a:gdLst/>
              <a:ahLst/>
              <a:cxnLst/>
              <a:rect r="r" b="b" t="t" l="l"/>
              <a:pathLst>
                <a:path h="1103368" w="10685526">
                  <a:moveTo>
                    <a:pt x="0" y="0"/>
                  </a:moveTo>
                  <a:lnTo>
                    <a:pt x="10685526" y="0"/>
                  </a:lnTo>
                  <a:lnTo>
                    <a:pt x="10685526" y="1103368"/>
                  </a:lnTo>
                  <a:lnTo>
                    <a:pt x="0" y="1103368"/>
                  </a:ln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129904" y="6642944"/>
            <a:ext cx="8014098" cy="38100"/>
            <a:chOff x="0" y="0"/>
            <a:chExt cx="10685463" cy="50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685526" cy="50800"/>
            </a:xfrm>
            <a:custGeom>
              <a:avLst/>
              <a:gdLst/>
              <a:ahLst/>
              <a:cxnLst/>
              <a:rect r="r" b="b" t="t" l="l"/>
              <a:pathLst>
                <a:path h="50800" w="1068552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660126" y="0"/>
                  </a:lnTo>
                  <a:cubicBezTo>
                    <a:pt x="10674096" y="0"/>
                    <a:pt x="10685526" y="11430"/>
                    <a:pt x="10685526" y="25400"/>
                  </a:cubicBezTo>
                  <a:cubicBezTo>
                    <a:pt x="10685526" y="39370"/>
                    <a:pt x="10674096" y="50800"/>
                    <a:pt x="1066012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00E5A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1405235" y="6889700"/>
            <a:ext cx="3059609" cy="41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Iacob Stanislav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144000" y="6642944"/>
            <a:ext cx="8014097" cy="933153"/>
            <a:chOff x="0" y="0"/>
            <a:chExt cx="10685463" cy="124420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685526" cy="1244219"/>
            </a:xfrm>
            <a:custGeom>
              <a:avLst/>
              <a:gdLst/>
              <a:ahLst/>
              <a:cxnLst/>
              <a:rect r="r" b="b" t="t" l="l"/>
              <a:pathLst>
                <a:path h="1244219" w="10685526">
                  <a:moveTo>
                    <a:pt x="0" y="0"/>
                  </a:moveTo>
                  <a:lnTo>
                    <a:pt x="10685526" y="0"/>
                  </a:lnTo>
                  <a:lnTo>
                    <a:pt x="10685526" y="1244219"/>
                  </a:lnTo>
                  <a:lnTo>
                    <a:pt x="0" y="1244219"/>
                  </a:ln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9144000" y="6642944"/>
            <a:ext cx="38100" cy="933153"/>
            <a:chOff x="0" y="0"/>
            <a:chExt cx="50800" cy="124420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50800" cy="1244219"/>
            </a:xfrm>
            <a:custGeom>
              <a:avLst/>
              <a:gdLst/>
              <a:ahLst/>
              <a:cxnLst/>
              <a:rect r="r" b="b" t="t" l="l"/>
              <a:pathLst>
                <a:path h="1244219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1218819"/>
                  </a:lnTo>
                  <a:cubicBezTo>
                    <a:pt x="50800" y="1232789"/>
                    <a:pt x="39370" y="1244219"/>
                    <a:pt x="25400" y="1244219"/>
                  </a:cubicBezTo>
                  <a:cubicBezTo>
                    <a:pt x="11430" y="1244219"/>
                    <a:pt x="0" y="1232789"/>
                    <a:pt x="0" y="1218819"/>
                  </a:cubicBezTo>
                  <a:close/>
                </a:path>
              </a:pathLst>
            </a:custGeom>
            <a:solidFill>
              <a:srgbClr val="0FC3C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9144000" y="6642944"/>
            <a:ext cx="8275700" cy="39344"/>
            <a:chOff x="0" y="0"/>
            <a:chExt cx="10685463" cy="50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685526" cy="50800"/>
            </a:xfrm>
            <a:custGeom>
              <a:avLst/>
              <a:gdLst/>
              <a:ahLst/>
              <a:cxnLst/>
              <a:rect r="r" b="b" t="t" l="l"/>
              <a:pathLst>
                <a:path h="50800" w="10685526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0660126" y="0"/>
                  </a:lnTo>
                  <a:cubicBezTo>
                    <a:pt x="10674096" y="0"/>
                    <a:pt x="10685526" y="11430"/>
                    <a:pt x="10685526" y="25400"/>
                  </a:cubicBezTo>
                  <a:cubicBezTo>
                    <a:pt x="10685526" y="39370"/>
                    <a:pt x="10674096" y="50800"/>
                    <a:pt x="10660126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0FC3C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2" id="42"/>
          <p:cNvSpPr txBox="true"/>
          <p:nvPr/>
        </p:nvSpPr>
        <p:spPr>
          <a:xfrm rot="0">
            <a:off x="9419332" y="6889700"/>
            <a:ext cx="3059609" cy="41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Mîța Andrei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796230" y="509290"/>
            <a:ext cx="6258818" cy="59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43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Concluzii Finale și Perspective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6230" y="1441400"/>
            <a:ext cx="16695539" cy="37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Proiectul mini-robotului controlat prin Bluetooth a reprezentat o experiență de învățare valoroasă și o demonstrație a abilităților noastre.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870794" y="2270894"/>
            <a:ext cx="298549" cy="298549"/>
          </a:xfrm>
          <a:custGeom>
            <a:avLst/>
            <a:gdLst/>
            <a:ahLst/>
            <a:cxnLst/>
            <a:rect r="r" b="b" t="t" l="l"/>
            <a:pathLst>
              <a:path h="298549" w="298549">
                <a:moveTo>
                  <a:pt x="0" y="0"/>
                </a:moveTo>
                <a:lnTo>
                  <a:pt x="298548" y="0"/>
                </a:lnTo>
                <a:lnTo>
                  <a:pt x="298548" y="298548"/>
                </a:lnTo>
                <a:lnTo>
                  <a:pt x="0" y="298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812" t="0" r="-781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43038" y="2236142"/>
            <a:ext cx="2986980" cy="3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Funcționalitate Demonstrată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3038" y="2682925"/>
            <a:ext cx="7458224" cy="37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Robotul a îndeplinit cu succes cerințele de control Bluetooth și deplasare.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870794" y="3462859"/>
            <a:ext cx="298549" cy="298549"/>
          </a:xfrm>
          <a:custGeom>
            <a:avLst/>
            <a:gdLst/>
            <a:ahLst/>
            <a:cxnLst/>
            <a:rect r="r" b="b" t="t" l="l"/>
            <a:pathLst>
              <a:path h="298549" w="298549">
                <a:moveTo>
                  <a:pt x="0" y="0"/>
                </a:moveTo>
                <a:lnTo>
                  <a:pt x="298548" y="0"/>
                </a:lnTo>
                <a:lnTo>
                  <a:pt x="298548" y="298549"/>
                </a:lnTo>
                <a:lnTo>
                  <a:pt x="0" y="2985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812" t="0" r="-7812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43038" y="3428107"/>
            <a:ext cx="2211884" cy="3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Rolul Basecamp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3038" y="3874889"/>
            <a:ext cx="7458224" cy="37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Platforma a fost esențială pentru coordonare și planificare eficientă.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870794" y="4654822"/>
            <a:ext cx="298549" cy="298549"/>
          </a:xfrm>
          <a:custGeom>
            <a:avLst/>
            <a:gdLst/>
            <a:ahLst/>
            <a:cxnLst/>
            <a:rect r="r" b="b" t="t" l="l"/>
            <a:pathLst>
              <a:path h="298549" w="298549">
                <a:moveTo>
                  <a:pt x="0" y="0"/>
                </a:moveTo>
                <a:lnTo>
                  <a:pt x="298548" y="0"/>
                </a:lnTo>
                <a:lnTo>
                  <a:pt x="298548" y="298549"/>
                </a:lnTo>
                <a:lnTo>
                  <a:pt x="0" y="2985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7812" t="0" r="-781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43038" y="4620071"/>
            <a:ext cx="2211884" cy="3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Succesul Echipei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3038" y="5066854"/>
            <a:ext cx="7458224" cy="37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Echipa a finalizat cu brio toate etapele: achiziție, asamblare, programare și testare.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870794" y="5846787"/>
            <a:ext cx="298549" cy="298549"/>
          </a:xfrm>
          <a:custGeom>
            <a:avLst/>
            <a:gdLst/>
            <a:ahLst/>
            <a:cxnLst/>
            <a:rect r="r" b="b" t="t" l="l"/>
            <a:pathLst>
              <a:path h="298549" w="298549">
                <a:moveTo>
                  <a:pt x="0" y="0"/>
                </a:moveTo>
                <a:lnTo>
                  <a:pt x="298548" y="0"/>
                </a:lnTo>
                <a:lnTo>
                  <a:pt x="298548" y="298549"/>
                </a:lnTo>
                <a:lnTo>
                  <a:pt x="0" y="2985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7812" t="0" r="-7812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3038" y="5812036"/>
            <a:ext cx="2211884" cy="304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4"/>
              </a:lnSpc>
            </a:pPr>
            <a:r>
              <a:rPr lang="en-US" sz="1687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Prezentare Completă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43038" y="6258818"/>
            <a:ext cx="7458224" cy="375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Documentația și videoclipul demonstrează pe deplin rezultatele obținute.</a:t>
            </a:r>
          </a:p>
        </p:txBody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396264" y="2264717"/>
            <a:ext cx="8105031" cy="8105031"/>
            <a:chOff x="0" y="0"/>
            <a:chExt cx="10806708" cy="10806708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10806684" cy="10806684"/>
            </a:xfrm>
            <a:custGeom>
              <a:avLst/>
              <a:gdLst/>
              <a:ahLst/>
              <a:cxnLst/>
              <a:rect r="r" b="b" t="t" l="l"/>
              <a:pathLst>
                <a:path h="10806684" w="10806684">
                  <a:moveTo>
                    <a:pt x="0" y="0"/>
                  </a:moveTo>
                  <a:lnTo>
                    <a:pt x="10806684" y="0"/>
                  </a:lnTo>
                  <a:lnTo>
                    <a:pt x="10806684" y="10806684"/>
                  </a:lnTo>
                  <a:lnTo>
                    <a:pt x="0" y="108066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96230" y="10760274"/>
            <a:ext cx="16695539" cy="37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Acest proiect ne-a consolidat cunoștințele practice și ne-a pregătit pentru provocări inginerești viitoare. Vă mulțumim pentru atenție!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87419" y="1017240"/>
            <a:ext cx="9771161" cy="1190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9"/>
              </a:lnSpc>
            </a:pPr>
            <a:r>
              <a:rPr lang="en-US" sz="3625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Scopul Proiectului: Dezvoltarea unui Mini-Robot Autonom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87419" y="2461469"/>
            <a:ext cx="9771161" cy="72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Obiectivul principal al proiectului nostru a fost crearea unui mini-robot mobil, controlat la distanță prin tehnologia Bluetooth, capabil să execute o serie de comenzi specifice primite de pe un dispozitiv mobil.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73131" y="3400722"/>
            <a:ext cx="9799736" cy="1244353"/>
            <a:chOff x="0" y="0"/>
            <a:chExt cx="13066315" cy="16591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13028295" cy="1621028"/>
            </a:xfrm>
            <a:custGeom>
              <a:avLst/>
              <a:gdLst/>
              <a:ahLst/>
              <a:cxnLst/>
              <a:rect r="r" b="b" t="t" l="l"/>
              <a:pathLst>
                <a:path h="1621028" w="13028295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2841605" y="0"/>
                  </a:lnTo>
                  <a:cubicBezTo>
                    <a:pt x="12944729" y="0"/>
                    <a:pt x="13028295" y="81915"/>
                    <a:pt x="13028295" y="182880"/>
                  </a:cubicBezTo>
                  <a:lnTo>
                    <a:pt x="13028295" y="1438148"/>
                  </a:lnTo>
                  <a:cubicBezTo>
                    <a:pt x="13028295" y="1539113"/>
                    <a:pt x="12944729" y="1621028"/>
                    <a:pt x="12841605" y="1621028"/>
                  </a:cubicBezTo>
                  <a:lnTo>
                    <a:pt x="186690" y="1621028"/>
                  </a:lnTo>
                  <a:cubicBezTo>
                    <a:pt x="83566" y="1621028"/>
                    <a:pt x="0" y="1539113"/>
                    <a:pt x="0" y="1438148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66395" cy="1659128"/>
            </a:xfrm>
            <a:custGeom>
              <a:avLst/>
              <a:gdLst/>
              <a:ahLst/>
              <a:cxnLst/>
              <a:rect r="r" b="b" t="t" l="l"/>
              <a:pathLst>
                <a:path h="1659128" w="13066395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2860655" y="0"/>
                  </a:lnTo>
                  <a:lnTo>
                    <a:pt x="12860655" y="19050"/>
                  </a:lnTo>
                  <a:lnTo>
                    <a:pt x="12860655" y="0"/>
                  </a:lnTo>
                  <a:cubicBezTo>
                    <a:pt x="12973939" y="0"/>
                    <a:pt x="13066395" y="90043"/>
                    <a:pt x="13066395" y="201930"/>
                  </a:cubicBezTo>
                  <a:lnTo>
                    <a:pt x="13047345" y="201930"/>
                  </a:lnTo>
                  <a:lnTo>
                    <a:pt x="13066395" y="201930"/>
                  </a:lnTo>
                  <a:lnTo>
                    <a:pt x="13066395" y="1457198"/>
                  </a:lnTo>
                  <a:lnTo>
                    <a:pt x="13047345" y="1457198"/>
                  </a:lnTo>
                  <a:lnTo>
                    <a:pt x="13066395" y="1457198"/>
                  </a:lnTo>
                  <a:cubicBezTo>
                    <a:pt x="13066395" y="1569085"/>
                    <a:pt x="12973939" y="1659128"/>
                    <a:pt x="12860655" y="1659128"/>
                  </a:cubicBezTo>
                  <a:lnTo>
                    <a:pt x="12860655" y="1640078"/>
                  </a:lnTo>
                  <a:lnTo>
                    <a:pt x="12860655" y="1659128"/>
                  </a:lnTo>
                  <a:lnTo>
                    <a:pt x="205740" y="1659128"/>
                  </a:lnTo>
                  <a:lnTo>
                    <a:pt x="205740" y="1640078"/>
                  </a:lnTo>
                  <a:lnTo>
                    <a:pt x="205740" y="1659128"/>
                  </a:lnTo>
                  <a:cubicBezTo>
                    <a:pt x="92456" y="1659128"/>
                    <a:pt x="0" y="1569085"/>
                    <a:pt x="0" y="145719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57198"/>
                  </a:lnTo>
                  <a:lnTo>
                    <a:pt x="19050" y="1457198"/>
                  </a:lnTo>
                  <a:lnTo>
                    <a:pt x="38100" y="1457198"/>
                  </a:lnTo>
                  <a:cubicBezTo>
                    <a:pt x="38100" y="1547368"/>
                    <a:pt x="112776" y="1621028"/>
                    <a:pt x="205740" y="1621028"/>
                  </a:cubicBezTo>
                  <a:lnTo>
                    <a:pt x="12860655" y="1621028"/>
                  </a:lnTo>
                  <a:cubicBezTo>
                    <a:pt x="12953619" y="1621028"/>
                    <a:pt x="13028295" y="1547368"/>
                    <a:pt x="13028295" y="1457198"/>
                  </a:cubicBezTo>
                  <a:lnTo>
                    <a:pt x="13028295" y="201930"/>
                  </a:lnTo>
                  <a:cubicBezTo>
                    <a:pt x="13028295" y="111760"/>
                    <a:pt x="12953619" y="38100"/>
                    <a:pt x="12860655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7658844" y="3415010"/>
            <a:ext cx="114300" cy="1215778"/>
            <a:chOff x="0" y="0"/>
            <a:chExt cx="152400" cy="162103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2400" cy="1621028"/>
            </a:xfrm>
            <a:custGeom>
              <a:avLst/>
              <a:gdLst/>
              <a:ahLst/>
              <a:cxnLst/>
              <a:rect r="r" b="b" t="t" l="l"/>
              <a:pathLst>
                <a:path h="1621028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544828"/>
                  </a:lnTo>
                  <a:cubicBezTo>
                    <a:pt x="152400" y="1586865"/>
                    <a:pt x="118237" y="1621028"/>
                    <a:pt x="76200" y="1621028"/>
                  </a:cubicBezTo>
                  <a:cubicBezTo>
                    <a:pt x="34163" y="1621028"/>
                    <a:pt x="0" y="1586865"/>
                    <a:pt x="0" y="1544828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8009036" y="3622327"/>
            <a:ext cx="2304306" cy="31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Conexiune Stabilă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09036" y="4006155"/>
            <a:ext cx="9213651" cy="38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Asigurarea unei comunicări fiabile cu modulul Bluetooth </a:t>
            </a:r>
            <a:r>
              <a:rPr lang="en-US" sz="1625" b="true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HC-05</a:t>
            </a:r>
            <a:r>
              <a:rPr lang="en-US" sz="16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7673131" y="4823818"/>
            <a:ext cx="9799736" cy="1244353"/>
            <a:chOff x="0" y="0"/>
            <a:chExt cx="13066315" cy="165913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3028295" cy="1621028"/>
            </a:xfrm>
            <a:custGeom>
              <a:avLst/>
              <a:gdLst/>
              <a:ahLst/>
              <a:cxnLst/>
              <a:rect r="r" b="b" t="t" l="l"/>
              <a:pathLst>
                <a:path h="1621028" w="13028295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2841605" y="0"/>
                  </a:lnTo>
                  <a:cubicBezTo>
                    <a:pt x="12944729" y="0"/>
                    <a:pt x="13028295" y="81915"/>
                    <a:pt x="13028295" y="182880"/>
                  </a:cubicBezTo>
                  <a:lnTo>
                    <a:pt x="13028295" y="1438148"/>
                  </a:lnTo>
                  <a:cubicBezTo>
                    <a:pt x="13028295" y="1539113"/>
                    <a:pt x="12944729" y="1621028"/>
                    <a:pt x="12841605" y="1621028"/>
                  </a:cubicBezTo>
                  <a:lnTo>
                    <a:pt x="186690" y="1621028"/>
                  </a:lnTo>
                  <a:cubicBezTo>
                    <a:pt x="83566" y="1621028"/>
                    <a:pt x="0" y="1539113"/>
                    <a:pt x="0" y="1438148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66395" cy="1659128"/>
            </a:xfrm>
            <a:custGeom>
              <a:avLst/>
              <a:gdLst/>
              <a:ahLst/>
              <a:cxnLst/>
              <a:rect r="r" b="b" t="t" l="l"/>
              <a:pathLst>
                <a:path h="1659128" w="13066395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2860655" y="0"/>
                  </a:lnTo>
                  <a:lnTo>
                    <a:pt x="12860655" y="19050"/>
                  </a:lnTo>
                  <a:lnTo>
                    <a:pt x="12860655" y="0"/>
                  </a:lnTo>
                  <a:cubicBezTo>
                    <a:pt x="12973939" y="0"/>
                    <a:pt x="13066395" y="90043"/>
                    <a:pt x="13066395" y="201930"/>
                  </a:cubicBezTo>
                  <a:lnTo>
                    <a:pt x="13047345" y="201930"/>
                  </a:lnTo>
                  <a:lnTo>
                    <a:pt x="13066395" y="201930"/>
                  </a:lnTo>
                  <a:lnTo>
                    <a:pt x="13066395" y="1457198"/>
                  </a:lnTo>
                  <a:lnTo>
                    <a:pt x="13047345" y="1457198"/>
                  </a:lnTo>
                  <a:lnTo>
                    <a:pt x="13066395" y="1457198"/>
                  </a:lnTo>
                  <a:cubicBezTo>
                    <a:pt x="13066395" y="1569085"/>
                    <a:pt x="12973939" y="1659128"/>
                    <a:pt x="12860655" y="1659128"/>
                  </a:cubicBezTo>
                  <a:lnTo>
                    <a:pt x="12860655" y="1640078"/>
                  </a:lnTo>
                  <a:lnTo>
                    <a:pt x="12860655" y="1659128"/>
                  </a:lnTo>
                  <a:lnTo>
                    <a:pt x="205740" y="1659128"/>
                  </a:lnTo>
                  <a:lnTo>
                    <a:pt x="205740" y="1640078"/>
                  </a:lnTo>
                  <a:lnTo>
                    <a:pt x="205740" y="1659128"/>
                  </a:lnTo>
                  <a:cubicBezTo>
                    <a:pt x="92456" y="1659128"/>
                    <a:pt x="0" y="1569085"/>
                    <a:pt x="0" y="145719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57198"/>
                  </a:lnTo>
                  <a:lnTo>
                    <a:pt x="19050" y="1457198"/>
                  </a:lnTo>
                  <a:lnTo>
                    <a:pt x="38100" y="1457198"/>
                  </a:lnTo>
                  <a:cubicBezTo>
                    <a:pt x="38100" y="1547368"/>
                    <a:pt x="112776" y="1621028"/>
                    <a:pt x="205740" y="1621028"/>
                  </a:cubicBezTo>
                  <a:lnTo>
                    <a:pt x="12860655" y="1621028"/>
                  </a:lnTo>
                  <a:cubicBezTo>
                    <a:pt x="12953619" y="1621028"/>
                    <a:pt x="13028295" y="1547368"/>
                    <a:pt x="13028295" y="1457198"/>
                  </a:cubicBezTo>
                  <a:lnTo>
                    <a:pt x="13028295" y="201930"/>
                  </a:lnTo>
                  <a:cubicBezTo>
                    <a:pt x="13028295" y="111760"/>
                    <a:pt x="12953619" y="38100"/>
                    <a:pt x="12860655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7658844" y="4838105"/>
            <a:ext cx="114300" cy="1215777"/>
            <a:chOff x="0" y="0"/>
            <a:chExt cx="152400" cy="16210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2400" cy="1621028"/>
            </a:xfrm>
            <a:custGeom>
              <a:avLst/>
              <a:gdLst/>
              <a:ahLst/>
              <a:cxnLst/>
              <a:rect r="r" b="b" t="t" l="l"/>
              <a:pathLst>
                <a:path h="1621028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544828"/>
                  </a:lnTo>
                  <a:cubicBezTo>
                    <a:pt x="152400" y="1586865"/>
                    <a:pt x="118237" y="1621028"/>
                    <a:pt x="76200" y="1621028"/>
                  </a:cubicBezTo>
                  <a:cubicBezTo>
                    <a:pt x="34163" y="1621028"/>
                    <a:pt x="0" y="1586865"/>
                    <a:pt x="0" y="1544828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8009036" y="5045422"/>
            <a:ext cx="2304306" cy="31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Programare Intuitivă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09036" y="5429250"/>
            <a:ext cx="9213651" cy="38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Dezvoltarea algoritmilor de deplasare în multiple direcții (înainte, înapoi, stânga, dreapta, stop).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673131" y="6246911"/>
            <a:ext cx="9799736" cy="1244353"/>
            <a:chOff x="0" y="0"/>
            <a:chExt cx="13066315" cy="165913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13028295" cy="1621028"/>
            </a:xfrm>
            <a:custGeom>
              <a:avLst/>
              <a:gdLst/>
              <a:ahLst/>
              <a:cxnLst/>
              <a:rect r="r" b="b" t="t" l="l"/>
              <a:pathLst>
                <a:path h="1621028" w="13028295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2841605" y="0"/>
                  </a:lnTo>
                  <a:cubicBezTo>
                    <a:pt x="12944729" y="0"/>
                    <a:pt x="13028295" y="81915"/>
                    <a:pt x="13028295" y="182880"/>
                  </a:cubicBezTo>
                  <a:lnTo>
                    <a:pt x="13028295" y="1438148"/>
                  </a:lnTo>
                  <a:cubicBezTo>
                    <a:pt x="13028295" y="1539113"/>
                    <a:pt x="12944729" y="1621028"/>
                    <a:pt x="12841605" y="1621028"/>
                  </a:cubicBezTo>
                  <a:lnTo>
                    <a:pt x="186690" y="1621028"/>
                  </a:lnTo>
                  <a:cubicBezTo>
                    <a:pt x="83566" y="1621028"/>
                    <a:pt x="0" y="1539113"/>
                    <a:pt x="0" y="1438148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066395" cy="1659128"/>
            </a:xfrm>
            <a:custGeom>
              <a:avLst/>
              <a:gdLst/>
              <a:ahLst/>
              <a:cxnLst/>
              <a:rect r="r" b="b" t="t" l="l"/>
              <a:pathLst>
                <a:path h="1659128" w="13066395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2860655" y="0"/>
                  </a:lnTo>
                  <a:lnTo>
                    <a:pt x="12860655" y="19050"/>
                  </a:lnTo>
                  <a:lnTo>
                    <a:pt x="12860655" y="0"/>
                  </a:lnTo>
                  <a:cubicBezTo>
                    <a:pt x="12973939" y="0"/>
                    <a:pt x="13066395" y="90043"/>
                    <a:pt x="13066395" y="201930"/>
                  </a:cubicBezTo>
                  <a:lnTo>
                    <a:pt x="13047345" y="201930"/>
                  </a:lnTo>
                  <a:lnTo>
                    <a:pt x="13066395" y="201930"/>
                  </a:lnTo>
                  <a:lnTo>
                    <a:pt x="13066395" y="1457198"/>
                  </a:lnTo>
                  <a:lnTo>
                    <a:pt x="13047345" y="1457198"/>
                  </a:lnTo>
                  <a:lnTo>
                    <a:pt x="13066395" y="1457198"/>
                  </a:lnTo>
                  <a:cubicBezTo>
                    <a:pt x="13066395" y="1569085"/>
                    <a:pt x="12973939" y="1659128"/>
                    <a:pt x="12860655" y="1659128"/>
                  </a:cubicBezTo>
                  <a:lnTo>
                    <a:pt x="12860655" y="1640078"/>
                  </a:lnTo>
                  <a:lnTo>
                    <a:pt x="12860655" y="1659128"/>
                  </a:lnTo>
                  <a:lnTo>
                    <a:pt x="205740" y="1659128"/>
                  </a:lnTo>
                  <a:lnTo>
                    <a:pt x="205740" y="1640078"/>
                  </a:lnTo>
                  <a:lnTo>
                    <a:pt x="205740" y="1659128"/>
                  </a:lnTo>
                  <a:cubicBezTo>
                    <a:pt x="92456" y="1659128"/>
                    <a:pt x="0" y="1569085"/>
                    <a:pt x="0" y="1457198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57198"/>
                  </a:lnTo>
                  <a:lnTo>
                    <a:pt x="19050" y="1457198"/>
                  </a:lnTo>
                  <a:lnTo>
                    <a:pt x="38100" y="1457198"/>
                  </a:lnTo>
                  <a:cubicBezTo>
                    <a:pt x="38100" y="1547368"/>
                    <a:pt x="112776" y="1621028"/>
                    <a:pt x="205740" y="1621028"/>
                  </a:cubicBezTo>
                  <a:lnTo>
                    <a:pt x="12860655" y="1621028"/>
                  </a:lnTo>
                  <a:cubicBezTo>
                    <a:pt x="12953619" y="1621028"/>
                    <a:pt x="13028295" y="1547368"/>
                    <a:pt x="13028295" y="1457198"/>
                  </a:cubicBezTo>
                  <a:lnTo>
                    <a:pt x="13028295" y="201930"/>
                  </a:lnTo>
                  <a:cubicBezTo>
                    <a:pt x="13028295" y="111760"/>
                    <a:pt x="12953619" y="38100"/>
                    <a:pt x="12860655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7658844" y="6261199"/>
            <a:ext cx="114300" cy="1215778"/>
            <a:chOff x="0" y="0"/>
            <a:chExt cx="152400" cy="16210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2400" cy="1621028"/>
            </a:xfrm>
            <a:custGeom>
              <a:avLst/>
              <a:gdLst/>
              <a:ahLst/>
              <a:cxnLst/>
              <a:rect r="r" b="b" t="t" l="l"/>
              <a:pathLst>
                <a:path h="1621028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544828"/>
                  </a:lnTo>
                  <a:cubicBezTo>
                    <a:pt x="152400" y="1586865"/>
                    <a:pt x="118237" y="1621028"/>
                    <a:pt x="76200" y="1621028"/>
                  </a:cubicBezTo>
                  <a:cubicBezTo>
                    <a:pt x="34163" y="1621028"/>
                    <a:pt x="0" y="1586865"/>
                    <a:pt x="0" y="1544828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9" id="29"/>
          <p:cNvSpPr txBox="true"/>
          <p:nvPr/>
        </p:nvSpPr>
        <p:spPr>
          <a:xfrm rot="0">
            <a:off x="8009036" y="6468516"/>
            <a:ext cx="2304306" cy="31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Control Mobil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09036" y="6852345"/>
            <a:ext cx="9213651" cy="388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Crearea unei aplicații mobile dedicate sau adaptarea unei soluții existente pentru interfața de control.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7673131" y="7670006"/>
            <a:ext cx="9799736" cy="1575941"/>
            <a:chOff x="0" y="0"/>
            <a:chExt cx="13066315" cy="210125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13028168" cy="2063115"/>
            </a:xfrm>
            <a:custGeom>
              <a:avLst/>
              <a:gdLst/>
              <a:ahLst/>
              <a:cxnLst/>
              <a:rect r="r" b="b" t="t" l="l"/>
              <a:pathLst>
                <a:path h="2063115" w="13028168">
                  <a:moveTo>
                    <a:pt x="0" y="182880"/>
                  </a:moveTo>
                  <a:cubicBezTo>
                    <a:pt x="0" y="81915"/>
                    <a:pt x="83185" y="0"/>
                    <a:pt x="185674" y="0"/>
                  </a:cubicBezTo>
                  <a:lnTo>
                    <a:pt x="12842494" y="0"/>
                  </a:lnTo>
                  <a:cubicBezTo>
                    <a:pt x="12945110" y="0"/>
                    <a:pt x="13028168" y="81915"/>
                    <a:pt x="13028168" y="182880"/>
                  </a:cubicBezTo>
                  <a:lnTo>
                    <a:pt x="13028168" y="1880235"/>
                  </a:lnTo>
                  <a:cubicBezTo>
                    <a:pt x="13028168" y="1981200"/>
                    <a:pt x="12944983" y="2063115"/>
                    <a:pt x="12842494" y="2063115"/>
                  </a:cubicBezTo>
                  <a:lnTo>
                    <a:pt x="185674" y="2063115"/>
                  </a:lnTo>
                  <a:cubicBezTo>
                    <a:pt x="83058" y="2063115"/>
                    <a:pt x="0" y="1981200"/>
                    <a:pt x="0" y="188023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066268" cy="2101215"/>
            </a:xfrm>
            <a:custGeom>
              <a:avLst/>
              <a:gdLst/>
              <a:ahLst/>
              <a:cxnLst/>
              <a:rect r="r" b="b" t="t" l="l"/>
              <a:pathLst>
                <a:path h="2101215" w="13066268">
                  <a:moveTo>
                    <a:pt x="0" y="201930"/>
                  </a:moveTo>
                  <a:cubicBezTo>
                    <a:pt x="0" y="90170"/>
                    <a:pt x="91948" y="0"/>
                    <a:pt x="204724" y="0"/>
                  </a:cubicBezTo>
                  <a:lnTo>
                    <a:pt x="12861544" y="0"/>
                  </a:lnTo>
                  <a:lnTo>
                    <a:pt x="12861544" y="19050"/>
                  </a:lnTo>
                  <a:lnTo>
                    <a:pt x="12861544" y="0"/>
                  </a:lnTo>
                  <a:cubicBezTo>
                    <a:pt x="12974320" y="0"/>
                    <a:pt x="13066268" y="90170"/>
                    <a:pt x="13066268" y="201930"/>
                  </a:cubicBezTo>
                  <a:lnTo>
                    <a:pt x="13047218" y="201930"/>
                  </a:lnTo>
                  <a:lnTo>
                    <a:pt x="13066268" y="201930"/>
                  </a:lnTo>
                  <a:lnTo>
                    <a:pt x="13066268" y="1899285"/>
                  </a:lnTo>
                  <a:lnTo>
                    <a:pt x="13047218" y="1899285"/>
                  </a:lnTo>
                  <a:lnTo>
                    <a:pt x="13066268" y="1899285"/>
                  </a:lnTo>
                  <a:cubicBezTo>
                    <a:pt x="13066268" y="2011045"/>
                    <a:pt x="12974320" y="2101215"/>
                    <a:pt x="12861544" y="2101215"/>
                  </a:cubicBezTo>
                  <a:lnTo>
                    <a:pt x="12861544" y="2082165"/>
                  </a:lnTo>
                  <a:lnTo>
                    <a:pt x="12861544" y="2101215"/>
                  </a:lnTo>
                  <a:lnTo>
                    <a:pt x="204724" y="2101215"/>
                  </a:lnTo>
                  <a:lnTo>
                    <a:pt x="204724" y="2082165"/>
                  </a:lnTo>
                  <a:lnTo>
                    <a:pt x="204724" y="2101215"/>
                  </a:lnTo>
                  <a:cubicBezTo>
                    <a:pt x="91948" y="2101215"/>
                    <a:pt x="0" y="2011045"/>
                    <a:pt x="0" y="189928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899285"/>
                  </a:lnTo>
                  <a:lnTo>
                    <a:pt x="19050" y="1899285"/>
                  </a:lnTo>
                  <a:lnTo>
                    <a:pt x="38100" y="1899285"/>
                  </a:lnTo>
                  <a:cubicBezTo>
                    <a:pt x="38100" y="1989455"/>
                    <a:pt x="112395" y="2063115"/>
                    <a:pt x="204724" y="2063115"/>
                  </a:cubicBezTo>
                  <a:lnTo>
                    <a:pt x="12861544" y="2063115"/>
                  </a:lnTo>
                  <a:cubicBezTo>
                    <a:pt x="12953873" y="2063115"/>
                    <a:pt x="13028168" y="1989455"/>
                    <a:pt x="13028168" y="1899285"/>
                  </a:cubicBezTo>
                  <a:lnTo>
                    <a:pt x="13028168" y="201930"/>
                  </a:lnTo>
                  <a:cubicBezTo>
                    <a:pt x="13028168" y="111760"/>
                    <a:pt x="12953873" y="38100"/>
                    <a:pt x="12861544" y="38100"/>
                  </a:cubicBezTo>
                  <a:lnTo>
                    <a:pt x="204724" y="38100"/>
                  </a:lnTo>
                  <a:lnTo>
                    <a:pt x="204724" y="19050"/>
                  </a:lnTo>
                  <a:lnTo>
                    <a:pt x="204724" y="38100"/>
                  </a:lnTo>
                  <a:cubicBezTo>
                    <a:pt x="112395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7658844" y="7684294"/>
            <a:ext cx="114300" cy="1547366"/>
            <a:chOff x="0" y="0"/>
            <a:chExt cx="152400" cy="20631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52400" cy="2063115"/>
            </a:xfrm>
            <a:custGeom>
              <a:avLst/>
              <a:gdLst/>
              <a:ahLst/>
              <a:cxnLst/>
              <a:rect r="r" b="b" t="t" l="l"/>
              <a:pathLst>
                <a:path h="2063115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986915"/>
                  </a:lnTo>
                  <a:cubicBezTo>
                    <a:pt x="152400" y="2028952"/>
                    <a:pt x="118237" y="2063115"/>
                    <a:pt x="76200" y="2063115"/>
                  </a:cubicBezTo>
                  <a:cubicBezTo>
                    <a:pt x="34163" y="2063115"/>
                    <a:pt x="0" y="2028952"/>
                    <a:pt x="0" y="1986915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8009036" y="7891611"/>
            <a:ext cx="2304306" cy="31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9"/>
              </a:lnSpc>
            </a:pPr>
            <a:r>
              <a:rPr lang="en-US" sz="181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Optimizare și Testare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09036" y="8275439"/>
            <a:ext cx="9213651" cy="720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Evaluarea continuă a funcționalității robotului și rafinarea comportamentului acestuia pentru o performanță optimă.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17661" y="524024"/>
            <a:ext cx="6792069" cy="606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Etapele Detaliate ale Proiectului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661" y="1472207"/>
            <a:ext cx="16652676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Procesul de dezvoltare a mini-robotului a fost structurat într-o serie de pași logici, asigurând o abordare sistematică și eficientă.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7661" y="2019746"/>
            <a:ext cx="204341" cy="33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17661" y="2414736"/>
            <a:ext cx="8224094" cy="28575"/>
            <a:chOff x="0" y="0"/>
            <a:chExt cx="10965458" cy="38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65434" cy="38100"/>
            </a:xfrm>
            <a:custGeom>
              <a:avLst/>
              <a:gdLst/>
              <a:ahLst/>
              <a:cxnLst/>
              <a:rect r="r" b="b" t="t" l="l"/>
              <a:pathLst>
                <a:path h="38100" w="10965434">
                  <a:moveTo>
                    <a:pt x="0" y="0"/>
                  </a:moveTo>
                  <a:lnTo>
                    <a:pt x="10965434" y="0"/>
                  </a:lnTo>
                  <a:lnTo>
                    <a:pt x="1096543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817661" y="2545407"/>
            <a:ext cx="3014216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Planificarea Componentelor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7661" y="2913757"/>
            <a:ext cx="8224094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Identificarea și selecția tuturor pieselor hardware necesare.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46096" y="2019746"/>
            <a:ext cx="204341" cy="33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246096" y="2414736"/>
            <a:ext cx="8224242" cy="28575"/>
            <a:chOff x="0" y="0"/>
            <a:chExt cx="10965657" cy="381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965688" cy="38100"/>
            </a:xfrm>
            <a:custGeom>
              <a:avLst/>
              <a:gdLst/>
              <a:ahLst/>
              <a:cxnLst/>
              <a:rect r="r" b="b" t="t" l="l"/>
              <a:pathLst>
                <a:path h="38100" w="10965688">
                  <a:moveTo>
                    <a:pt x="0" y="0"/>
                  </a:moveTo>
                  <a:lnTo>
                    <a:pt x="10965688" y="0"/>
                  </a:lnTo>
                  <a:lnTo>
                    <a:pt x="1096568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9246096" y="2545407"/>
            <a:ext cx="2921943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Achiziționarea Materialelor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46096" y="2913757"/>
            <a:ext cx="8224242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Procurarea șasiului, motoarelor DC și a altor elemente esențiale.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7661" y="3588990"/>
            <a:ext cx="204341" cy="33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17661" y="3983980"/>
            <a:ext cx="8224094" cy="28575"/>
            <a:chOff x="0" y="0"/>
            <a:chExt cx="10965458" cy="381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965434" cy="38100"/>
            </a:xfrm>
            <a:custGeom>
              <a:avLst/>
              <a:gdLst/>
              <a:ahLst/>
              <a:cxnLst/>
              <a:rect r="r" b="b" t="t" l="l"/>
              <a:pathLst>
                <a:path h="38100" w="10965434">
                  <a:moveTo>
                    <a:pt x="0" y="0"/>
                  </a:moveTo>
                  <a:lnTo>
                    <a:pt x="10965434" y="0"/>
                  </a:lnTo>
                  <a:lnTo>
                    <a:pt x="1096543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817661" y="4114651"/>
            <a:ext cx="2275582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Asamblare Hardware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7661" y="4483001"/>
            <a:ext cx="8224094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Montarea șasiului și realizarea conexiunilor electronice.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46096" y="3588990"/>
            <a:ext cx="204341" cy="331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46096" y="3983980"/>
            <a:ext cx="8224242" cy="28575"/>
            <a:chOff x="0" y="0"/>
            <a:chExt cx="10965657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965688" cy="38100"/>
            </a:xfrm>
            <a:custGeom>
              <a:avLst/>
              <a:gdLst/>
              <a:ahLst/>
              <a:cxnLst/>
              <a:rect r="r" b="b" t="t" l="l"/>
              <a:pathLst>
                <a:path h="38100" w="10965688">
                  <a:moveTo>
                    <a:pt x="0" y="0"/>
                  </a:moveTo>
                  <a:lnTo>
                    <a:pt x="10965688" y="0"/>
                  </a:lnTo>
                  <a:lnTo>
                    <a:pt x="1096568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9246096" y="4114651"/>
            <a:ext cx="2386905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Configurare Bluetooth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46096" y="4483001"/>
            <a:ext cx="8224242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Setarea și testarea modulului </a:t>
            </a:r>
            <a:r>
              <a:rPr lang="en-US" sz="1562" b="true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HC-05</a:t>
            </a: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pentru comunicare.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7661" y="5158234"/>
            <a:ext cx="204341" cy="33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817661" y="5553224"/>
            <a:ext cx="8224094" cy="28575"/>
            <a:chOff x="0" y="0"/>
            <a:chExt cx="10965458" cy="38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965434" cy="38100"/>
            </a:xfrm>
            <a:custGeom>
              <a:avLst/>
              <a:gdLst/>
              <a:ahLst/>
              <a:cxnLst/>
              <a:rect r="r" b="b" t="t" l="l"/>
              <a:pathLst>
                <a:path h="38100" w="10965434">
                  <a:moveTo>
                    <a:pt x="0" y="0"/>
                  </a:moveTo>
                  <a:lnTo>
                    <a:pt x="10965434" y="0"/>
                  </a:lnTo>
                  <a:lnTo>
                    <a:pt x="1096543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1" id="31"/>
          <p:cNvSpPr txBox="true"/>
          <p:nvPr/>
        </p:nvSpPr>
        <p:spPr>
          <a:xfrm rot="0">
            <a:off x="817661" y="5683895"/>
            <a:ext cx="2548086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Programarea Deplasării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17661" y="6052245"/>
            <a:ext cx="8224094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Implementarea codului pentru comenzile de direcție (F/S/ST/DR).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246096" y="5158234"/>
            <a:ext cx="204341" cy="33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06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246096" y="5553224"/>
            <a:ext cx="8224242" cy="28575"/>
            <a:chOff x="0" y="0"/>
            <a:chExt cx="10965657" cy="381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965688" cy="38100"/>
            </a:xfrm>
            <a:custGeom>
              <a:avLst/>
              <a:gdLst/>
              <a:ahLst/>
              <a:cxnLst/>
              <a:rect r="r" b="b" t="t" l="l"/>
              <a:pathLst>
                <a:path h="38100" w="10965688">
                  <a:moveTo>
                    <a:pt x="0" y="0"/>
                  </a:moveTo>
                  <a:lnTo>
                    <a:pt x="10965688" y="0"/>
                  </a:lnTo>
                  <a:lnTo>
                    <a:pt x="1096568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9246096" y="5683895"/>
            <a:ext cx="2271564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Integrarea Bluetooth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46096" y="6052245"/>
            <a:ext cx="8224242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Includerea funcționalității Bluetooth în codul final al robotului.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17661" y="6727477"/>
            <a:ext cx="204341" cy="33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07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817661" y="7122467"/>
            <a:ext cx="8224094" cy="28575"/>
            <a:chOff x="0" y="0"/>
            <a:chExt cx="10965458" cy="381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965434" cy="38100"/>
            </a:xfrm>
            <a:custGeom>
              <a:avLst/>
              <a:gdLst/>
              <a:ahLst/>
              <a:cxnLst/>
              <a:rect r="r" b="b" t="t" l="l"/>
              <a:pathLst>
                <a:path h="38100" w="10965434">
                  <a:moveTo>
                    <a:pt x="0" y="0"/>
                  </a:moveTo>
                  <a:lnTo>
                    <a:pt x="10965434" y="0"/>
                  </a:lnTo>
                  <a:lnTo>
                    <a:pt x="1096543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817661" y="7253139"/>
            <a:ext cx="2928491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Dezvoltare Aplicație Mobilă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17661" y="7621489"/>
            <a:ext cx="8224094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Crearea sau adaptarea unei aplicații pentru controlul robotului.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246096" y="6727477"/>
            <a:ext cx="204341" cy="33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08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246096" y="7122467"/>
            <a:ext cx="8224242" cy="28575"/>
            <a:chOff x="0" y="0"/>
            <a:chExt cx="10965657" cy="381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0965688" cy="38100"/>
            </a:xfrm>
            <a:custGeom>
              <a:avLst/>
              <a:gdLst/>
              <a:ahLst/>
              <a:cxnLst/>
              <a:rect r="r" b="b" t="t" l="l"/>
              <a:pathLst>
                <a:path h="38100" w="10965688">
                  <a:moveTo>
                    <a:pt x="0" y="0"/>
                  </a:moveTo>
                  <a:lnTo>
                    <a:pt x="10965688" y="0"/>
                  </a:lnTo>
                  <a:lnTo>
                    <a:pt x="1096568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6" id="46"/>
          <p:cNvSpPr txBox="true"/>
          <p:nvPr/>
        </p:nvSpPr>
        <p:spPr>
          <a:xfrm rot="0">
            <a:off x="9246096" y="7253139"/>
            <a:ext cx="2271564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Testare pe Traseu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246096" y="7621489"/>
            <a:ext cx="8224242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Verificarea comportamentului robotului în diverse scenarii de mișcare.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817661" y="8296721"/>
            <a:ext cx="204341" cy="33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09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817661" y="8691711"/>
            <a:ext cx="8224094" cy="28575"/>
            <a:chOff x="0" y="0"/>
            <a:chExt cx="10965458" cy="381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0965434" cy="38100"/>
            </a:xfrm>
            <a:custGeom>
              <a:avLst/>
              <a:gdLst/>
              <a:ahLst/>
              <a:cxnLst/>
              <a:rect r="r" b="b" t="t" l="l"/>
              <a:pathLst>
                <a:path h="38100" w="10965434">
                  <a:moveTo>
                    <a:pt x="0" y="0"/>
                  </a:moveTo>
                  <a:lnTo>
                    <a:pt x="10965434" y="0"/>
                  </a:lnTo>
                  <a:lnTo>
                    <a:pt x="10965434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1" id="51"/>
          <p:cNvSpPr txBox="true"/>
          <p:nvPr/>
        </p:nvSpPr>
        <p:spPr>
          <a:xfrm rot="0">
            <a:off x="817661" y="8822383"/>
            <a:ext cx="2450901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Calibrare și Optimizare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817661" y="9190733"/>
            <a:ext cx="8224094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Ajustarea vitezelor și corectarea eventualelor deviații.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246096" y="8296721"/>
            <a:ext cx="204341" cy="331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Arimo"/>
                <a:ea typeface="Arimo"/>
                <a:cs typeface="Arimo"/>
                <a:sym typeface="Arimo"/>
              </a:rPr>
              <a:t>10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9246096" y="8691711"/>
            <a:ext cx="8224242" cy="28575"/>
            <a:chOff x="0" y="0"/>
            <a:chExt cx="10965657" cy="381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0965688" cy="38100"/>
            </a:xfrm>
            <a:custGeom>
              <a:avLst/>
              <a:gdLst/>
              <a:ahLst/>
              <a:cxnLst/>
              <a:rect r="r" b="b" t="t" l="l"/>
              <a:pathLst>
                <a:path h="38100" w="10965688">
                  <a:moveTo>
                    <a:pt x="0" y="0"/>
                  </a:moveTo>
                  <a:lnTo>
                    <a:pt x="10965688" y="0"/>
                  </a:lnTo>
                  <a:lnTo>
                    <a:pt x="10965688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6" id="56"/>
          <p:cNvSpPr txBox="true"/>
          <p:nvPr/>
        </p:nvSpPr>
        <p:spPr>
          <a:xfrm rot="0">
            <a:off x="9246096" y="8822383"/>
            <a:ext cx="2271564" cy="31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Documentare Finală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9246096" y="9190733"/>
            <a:ext cx="8224242" cy="39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Redactarea documentației tehnice și realizarea unui videoclip demonstrativ.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9084"/>
            <a:chOff x="0" y="0"/>
            <a:chExt cx="9144000" cy="13718778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8794"/>
            </a:xfrm>
            <a:custGeom>
              <a:avLst/>
              <a:gdLst/>
              <a:ahLst/>
              <a:cxnLst/>
              <a:rect r="r" b="b" t="t" l="l"/>
              <a:pathLst>
                <a:path h="13718794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8794"/>
                  </a:lnTo>
                  <a:lnTo>
                    <a:pt x="0" y="13718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" t="0" r="-1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672536" y="521791"/>
            <a:ext cx="6888659" cy="60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Distribuția Sarcinilor Individuale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72536" y="1364307"/>
            <a:ext cx="9800928" cy="39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Fiecare membru al echipei a avut un rol esențial și sarcini specifice, contribuind la succesul proiectului.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72536" y="2520106"/>
            <a:ext cx="4652070" cy="1878806"/>
            <a:chOff x="0" y="0"/>
            <a:chExt cx="6202760" cy="25050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202807" cy="2505075"/>
            </a:xfrm>
            <a:custGeom>
              <a:avLst/>
              <a:gdLst/>
              <a:ahLst/>
              <a:cxnLst/>
              <a:rect r="r" b="b" t="t" l="l"/>
              <a:pathLst>
                <a:path h="2505075" w="620280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19927" y="0"/>
                  </a:lnTo>
                  <a:cubicBezTo>
                    <a:pt x="6120892" y="0"/>
                    <a:pt x="6202807" y="81915"/>
                    <a:pt x="6202807" y="182880"/>
                  </a:cubicBezTo>
                  <a:lnTo>
                    <a:pt x="6202807" y="2322195"/>
                  </a:lnTo>
                  <a:cubicBezTo>
                    <a:pt x="6202807" y="2423160"/>
                    <a:pt x="6120892" y="2505075"/>
                    <a:pt x="6019927" y="2505075"/>
                  </a:cubicBezTo>
                  <a:lnTo>
                    <a:pt x="182880" y="2505075"/>
                  </a:lnTo>
                  <a:cubicBezTo>
                    <a:pt x="81915" y="2505075"/>
                    <a:pt x="0" y="2423160"/>
                    <a:pt x="0" y="232219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672536" y="2491531"/>
            <a:ext cx="4652070" cy="114300"/>
            <a:chOff x="0" y="0"/>
            <a:chExt cx="6202760" cy="152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202807" cy="152400"/>
            </a:xfrm>
            <a:custGeom>
              <a:avLst/>
              <a:gdLst/>
              <a:ahLst/>
              <a:cxnLst/>
              <a:rect r="r" b="b" t="t" l="l"/>
              <a:pathLst>
                <a:path h="152400" w="620280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26607" y="0"/>
                  </a:lnTo>
                  <a:cubicBezTo>
                    <a:pt x="6168644" y="0"/>
                    <a:pt x="6202807" y="34163"/>
                    <a:pt x="6202807" y="76200"/>
                  </a:cubicBezTo>
                  <a:cubicBezTo>
                    <a:pt x="6202807" y="118237"/>
                    <a:pt x="6168644" y="152400"/>
                    <a:pt x="6126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9693176" y="2214711"/>
            <a:ext cx="610791" cy="610791"/>
            <a:chOff x="0" y="0"/>
            <a:chExt cx="814388" cy="8143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4451" cy="814451"/>
            </a:xfrm>
            <a:custGeom>
              <a:avLst/>
              <a:gdLst/>
              <a:ahLst/>
              <a:cxnLst/>
              <a:rect r="r" b="b" t="t" l="l"/>
              <a:pathLst>
                <a:path h="814451" w="814451">
                  <a:moveTo>
                    <a:pt x="0" y="407162"/>
                  </a:moveTo>
                  <a:cubicBezTo>
                    <a:pt x="0" y="182245"/>
                    <a:pt x="182245" y="0"/>
                    <a:pt x="407162" y="0"/>
                  </a:cubicBezTo>
                  <a:cubicBezTo>
                    <a:pt x="632079" y="0"/>
                    <a:pt x="814451" y="182245"/>
                    <a:pt x="814451" y="407162"/>
                  </a:cubicBezTo>
                  <a:cubicBezTo>
                    <a:pt x="814451" y="632079"/>
                    <a:pt x="632079" y="814451"/>
                    <a:pt x="407162" y="814451"/>
                  </a:cubicBezTo>
                  <a:cubicBezTo>
                    <a:pt x="182245" y="814451"/>
                    <a:pt x="0" y="632079"/>
                    <a:pt x="0" y="407162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9876384" y="2262634"/>
            <a:ext cx="24422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04709" y="3000524"/>
            <a:ext cx="2262634" cy="3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Zaharov Sergiu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04709" y="3448794"/>
            <a:ext cx="4187726" cy="71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Documentație finală, testare comenzi pe Serial Monitor, achiziție driver L298N.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672536" y="4907905"/>
            <a:ext cx="4652070" cy="2204442"/>
            <a:chOff x="0" y="0"/>
            <a:chExt cx="6202760" cy="29392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202807" cy="2939288"/>
            </a:xfrm>
            <a:custGeom>
              <a:avLst/>
              <a:gdLst/>
              <a:ahLst/>
              <a:cxnLst/>
              <a:rect r="r" b="b" t="t" l="l"/>
              <a:pathLst>
                <a:path h="2939288" w="620280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19927" y="0"/>
                  </a:lnTo>
                  <a:cubicBezTo>
                    <a:pt x="6120892" y="0"/>
                    <a:pt x="6202807" y="81915"/>
                    <a:pt x="6202807" y="182880"/>
                  </a:cubicBezTo>
                  <a:lnTo>
                    <a:pt x="6202807" y="2756408"/>
                  </a:lnTo>
                  <a:cubicBezTo>
                    <a:pt x="6202807" y="2857373"/>
                    <a:pt x="6120892" y="2939288"/>
                    <a:pt x="6019927" y="2939288"/>
                  </a:cubicBezTo>
                  <a:lnTo>
                    <a:pt x="182880" y="2939288"/>
                  </a:lnTo>
                  <a:cubicBezTo>
                    <a:pt x="81915" y="2939288"/>
                    <a:pt x="0" y="2857373"/>
                    <a:pt x="0" y="2756408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7672536" y="4879330"/>
            <a:ext cx="4652070" cy="114300"/>
            <a:chOff x="0" y="0"/>
            <a:chExt cx="6202760" cy="152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02807" cy="152400"/>
            </a:xfrm>
            <a:custGeom>
              <a:avLst/>
              <a:gdLst/>
              <a:ahLst/>
              <a:cxnLst/>
              <a:rect r="r" b="b" t="t" l="l"/>
              <a:pathLst>
                <a:path h="152400" w="620280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26607" y="0"/>
                  </a:lnTo>
                  <a:cubicBezTo>
                    <a:pt x="6168644" y="0"/>
                    <a:pt x="6202807" y="34163"/>
                    <a:pt x="6202807" y="76200"/>
                  </a:cubicBezTo>
                  <a:cubicBezTo>
                    <a:pt x="6202807" y="118237"/>
                    <a:pt x="6168644" y="152400"/>
                    <a:pt x="6126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693176" y="4602510"/>
            <a:ext cx="610791" cy="610791"/>
            <a:chOff x="0" y="0"/>
            <a:chExt cx="814388" cy="81438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4451" cy="814451"/>
            </a:xfrm>
            <a:custGeom>
              <a:avLst/>
              <a:gdLst/>
              <a:ahLst/>
              <a:cxnLst/>
              <a:rect r="r" b="b" t="t" l="l"/>
              <a:pathLst>
                <a:path h="814451" w="814451">
                  <a:moveTo>
                    <a:pt x="0" y="407162"/>
                  </a:moveTo>
                  <a:cubicBezTo>
                    <a:pt x="0" y="182245"/>
                    <a:pt x="182245" y="0"/>
                    <a:pt x="407162" y="0"/>
                  </a:cubicBezTo>
                  <a:cubicBezTo>
                    <a:pt x="632079" y="0"/>
                    <a:pt x="814451" y="182245"/>
                    <a:pt x="814451" y="407162"/>
                  </a:cubicBezTo>
                  <a:cubicBezTo>
                    <a:pt x="814451" y="632079"/>
                    <a:pt x="632079" y="814451"/>
                    <a:pt x="407162" y="814451"/>
                  </a:cubicBezTo>
                  <a:cubicBezTo>
                    <a:pt x="182245" y="814451"/>
                    <a:pt x="0" y="632079"/>
                    <a:pt x="0" y="407162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9876384" y="4650433"/>
            <a:ext cx="24422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904709" y="5388322"/>
            <a:ext cx="2262634" cy="3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Chiriac 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904709" y="5836592"/>
            <a:ext cx="4187726" cy="1043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Programarea funcțiilor de direcție, documentarea codului .ino, realizare video demonstrativ.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672536" y="7621340"/>
            <a:ext cx="4652070" cy="1878806"/>
            <a:chOff x="0" y="0"/>
            <a:chExt cx="6202760" cy="250507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202807" cy="2505075"/>
            </a:xfrm>
            <a:custGeom>
              <a:avLst/>
              <a:gdLst/>
              <a:ahLst/>
              <a:cxnLst/>
              <a:rect r="r" b="b" t="t" l="l"/>
              <a:pathLst>
                <a:path h="2505075" w="620280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19927" y="0"/>
                  </a:lnTo>
                  <a:cubicBezTo>
                    <a:pt x="6120892" y="0"/>
                    <a:pt x="6202807" y="81915"/>
                    <a:pt x="6202807" y="182880"/>
                  </a:cubicBezTo>
                  <a:lnTo>
                    <a:pt x="6202807" y="2322195"/>
                  </a:lnTo>
                  <a:cubicBezTo>
                    <a:pt x="6202807" y="2423160"/>
                    <a:pt x="6120892" y="2505075"/>
                    <a:pt x="6019927" y="2505075"/>
                  </a:cubicBezTo>
                  <a:lnTo>
                    <a:pt x="182880" y="2505075"/>
                  </a:lnTo>
                  <a:cubicBezTo>
                    <a:pt x="81915" y="2505075"/>
                    <a:pt x="0" y="2423160"/>
                    <a:pt x="0" y="232219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7672536" y="7592765"/>
            <a:ext cx="4652070" cy="114300"/>
            <a:chOff x="0" y="0"/>
            <a:chExt cx="6202760" cy="152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202807" cy="152400"/>
            </a:xfrm>
            <a:custGeom>
              <a:avLst/>
              <a:gdLst/>
              <a:ahLst/>
              <a:cxnLst/>
              <a:rect r="r" b="b" t="t" l="l"/>
              <a:pathLst>
                <a:path h="152400" w="620280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26607" y="0"/>
                  </a:lnTo>
                  <a:cubicBezTo>
                    <a:pt x="6168644" y="0"/>
                    <a:pt x="6202807" y="34163"/>
                    <a:pt x="6202807" y="76200"/>
                  </a:cubicBezTo>
                  <a:cubicBezTo>
                    <a:pt x="6202807" y="118237"/>
                    <a:pt x="6168644" y="152400"/>
                    <a:pt x="6126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9693176" y="7315944"/>
            <a:ext cx="610791" cy="610791"/>
            <a:chOff x="0" y="0"/>
            <a:chExt cx="814388" cy="81438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4451" cy="814451"/>
            </a:xfrm>
            <a:custGeom>
              <a:avLst/>
              <a:gdLst/>
              <a:ahLst/>
              <a:cxnLst/>
              <a:rect r="r" b="b" t="t" l="l"/>
              <a:pathLst>
                <a:path h="814451" w="814451">
                  <a:moveTo>
                    <a:pt x="0" y="407162"/>
                  </a:moveTo>
                  <a:cubicBezTo>
                    <a:pt x="0" y="182245"/>
                    <a:pt x="182245" y="0"/>
                    <a:pt x="407162" y="0"/>
                  </a:cubicBezTo>
                  <a:cubicBezTo>
                    <a:pt x="632079" y="0"/>
                    <a:pt x="814451" y="182245"/>
                    <a:pt x="814451" y="407162"/>
                  </a:cubicBezTo>
                  <a:cubicBezTo>
                    <a:pt x="814451" y="632079"/>
                    <a:pt x="632079" y="814451"/>
                    <a:pt x="407162" y="814451"/>
                  </a:cubicBezTo>
                  <a:cubicBezTo>
                    <a:pt x="182245" y="814451"/>
                    <a:pt x="0" y="632079"/>
                    <a:pt x="0" y="407162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9876384" y="7363866"/>
            <a:ext cx="244228" cy="4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904709" y="8101756"/>
            <a:ext cx="2262634" cy="3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Niculiță Nichita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04709" y="8550027"/>
            <a:ext cx="4187726" cy="71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Testarea aplicației cu robotul, dezvoltarea aplicației mobile, achiziție cabluri și accesorii.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830919" y="2520106"/>
            <a:ext cx="4652070" cy="1878806"/>
            <a:chOff x="0" y="0"/>
            <a:chExt cx="6202760" cy="25050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202807" cy="2505075"/>
            </a:xfrm>
            <a:custGeom>
              <a:avLst/>
              <a:gdLst/>
              <a:ahLst/>
              <a:cxnLst/>
              <a:rect r="r" b="b" t="t" l="l"/>
              <a:pathLst>
                <a:path h="2505075" w="620280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19927" y="0"/>
                  </a:lnTo>
                  <a:cubicBezTo>
                    <a:pt x="6120892" y="0"/>
                    <a:pt x="6202807" y="81915"/>
                    <a:pt x="6202807" y="182880"/>
                  </a:cubicBezTo>
                  <a:lnTo>
                    <a:pt x="6202807" y="2322195"/>
                  </a:lnTo>
                  <a:cubicBezTo>
                    <a:pt x="6202807" y="2423160"/>
                    <a:pt x="6120892" y="2505075"/>
                    <a:pt x="6019927" y="2505075"/>
                  </a:cubicBezTo>
                  <a:lnTo>
                    <a:pt x="182880" y="2505075"/>
                  </a:lnTo>
                  <a:cubicBezTo>
                    <a:pt x="81915" y="2505075"/>
                    <a:pt x="0" y="2423160"/>
                    <a:pt x="0" y="232219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12830919" y="2491531"/>
            <a:ext cx="4652070" cy="114300"/>
            <a:chOff x="0" y="0"/>
            <a:chExt cx="6202760" cy="1524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02807" cy="152400"/>
            </a:xfrm>
            <a:custGeom>
              <a:avLst/>
              <a:gdLst/>
              <a:ahLst/>
              <a:cxnLst/>
              <a:rect r="r" b="b" t="t" l="l"/>
              <a:pathLst>
                <a:path h="152400" w="620280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26607" y="0"/>
                  </a:lnTo>
                  <a:cubicBezTo>
                    <a:pt x="6168644" y="0"/>
                    <a:pt x="6202807" y="34163"/>
                    <a:pt x="6202807" y="76200"/>
                  </a:cubicBezTo>
                  <a:cubicBezTo>
                    <a:pt x="6202807" y="118237"/>
                    <a:pt x="6168644" y="152400"/>
                    <a:pt x="6126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14851559" y="2214711"/>
            <a:ext cx="610791" cy="610791"/>
            <a:chOff x="0" y="0"/>
            <a:chExt cx="814388" cy="81438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4451" cy="814451"/>
            </a:xfrm>
            <a:custGeom>
              <a:avLst/>
              <a:gdLst/>
              <a:ahLst/>
              <a:cxnLst/>
              <a:rect r="r" b="b" t="t" l="l"/>
              <a:pathLst>
                <a:path h="814451" w="814451">
                  <a:moveTo>
                    <a:pt x="0" y="407162"/>
                  </a:moveTo>
                  <a:cubicBezTo>
                    <a:pt x="0" y="182245"/>
                    <a:pt x="182245" y="0"/>
                    <a:pt x="407162" y="0"/>
                  </a:cubicBezTo>
                  <a:cubicBezTo>
                    <a:pt x="632079" y="0"/>
                    <a:pt x="814451" y="182245"/>
                    <a:pt x="814451" y="407162"/>
                  </a:cubicBezTo>
                  <a:cubicBezTo>
                    <a:pt x="814451" y="632079"/>
                    <a:pt x="632079" y="814451"/>
                    <a:pt x="407162" y="814451"/>
                  </a:cubicBezTo>
                  <a:cubicBezTo>
                    <a:pt x="182245" y="814451"/>
                    <a:pt x="0" y="632079"/>
                    <a:pt x="0" y="407162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3" id="43"/>
          <p:cNvSpPr txBox="true"/>
          <p:nvPr/>
        </p:nvSpPr>
        <p:spPr>
          <a:xfrm rot="0">
            <a:off x="15034766" y="2262634"/>
            <a:ext cx="132457" cy="38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063091" y="3000524"/>
            <a:ext cx="2262634" cy="3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Ivanov Stanislav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063091" y="3448794"/>
            <a:ext cx="4187726" cy="71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Calibrarea vitezelor, integrarea modulului Bluetooth în cod, achiziție acumulator.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12830919" y="4907905"/>
            <a:ext cx="4652070" cy="1878806"/>
            <a:chOff x="0" y="0"/>
            <a:chExt cx="6202760" cy="2505075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6202807" cy="2505075"/>
            </a:xfrm>
            <a:custGeom>
              <a:avLst/>
              <a:gdLst/>
              <a:ahLst/>
              <a:cxnLst/>
              <a:rect r="r" b="b" t="t" l="l"/>
              <a:pathLst>
                <a:path h="2505075" w="620280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19927" y="0"/>
                  </a:lnTo>
                  <a:cubicBezTo>
                    <a:pt x="6120892" y="0"/>
                    <a:pt x="6202807" y="81915"/>
                    <a:pt x="6202807" y="182880"/>
                  </a:cubicBezTo>
                  <a:lnTo>
                    <a:pt x="6202807" y="2322195"/>
                  </a:lnTo>
                  <a:cubicBezTo>
                    <a:pt x="6202807" y="2423160"/>
                    <a:pt x="6120892" y="2505075"/>
                    <a:pt x="6019927" y="2505075"/>
                  </a:cubicBezTo>
                  <a:lnTo>
                    <a:pt x="182880" y="2505075"/>
                  </a:lnTo>
                  <a:cubicBezTo>
                    <a:pt x="81915" y="2505075"/>
                    <a:pt x="0" y="2423160"/>
                    <a:pt x="0" y="232219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2830919" y="4879330"/>
            <a:ext cx="4652070" cy="114300"/>
            <a:chOff x="0" y="0"/>
            <a:chExt cx="6202760" cy="1524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202807" cy="152400"/>
            </a:xfrm>
            <a:custGeom>
              <a:avLst/>
              <a:gdLst/>
              <a:ahLst/>
              <a:cxnLst/>
              <a:rect r="r" b="b" t="t" l="l"/>
              <a:pathLst>
                <a:path h="152400" w="620280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26607" y="0"/>
                  </a:lnTo>
                  <a:cubicBezTo>
                    <a:pt x="6168644" y="0"/>
                    <a:pt x="6202807" y="34163"/>
                    <a:pt x="6202807" y="76200"/>
                  </a:cubicBezTo>
                  <a:cubicBezTo>
                    <a:pt x="6202807" y="118237"/>
                    <a:pt x="6168644" y="152400"/>
                    <a:pt x="6126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0" id="50"/>
          <p:cNvGrpSpPr/>
          <p:nvPr/>
        </p:nvGrpSpPr>
        <p:grpSpPr>
          <a:xfrm rot="0">
            <a:off x="14851559" y="4602510"/>
            <a:ext cx="610791" cy="610791"/>
            <a:chOff x="0" y="0"/>
            <a:chExt cx="814388" cy="814388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4451" cy="814451"/>
            </a:xfrm>
            <a:custGeom>
              <a:avLst/>
              <a:gdLst/>
              <a:ahLst/>
              <a:cxnLst/>
              <a:rect r="r" b="b" t="t" l="l"/>
              <a:pathLst>
                <a:path h="814451" w="814451">
                  <a:moveTo>
                    <a:pt x="0" y="407162"/>
                  </a:moveTo>
                  <a:cubicBezTo>
                    <a:pt x="0" y="182245"/>
                    <a:pt x="182245" y="0"/>
                    <a:pt x="407162" y="0"/>
                  </a:cubicBezTo>
                  <a:cubicBezTo>
                    <a:pt x="632079" y="0"/>
                    <a:pt x="814451" y="182245"/>
                    <a:pt x="814451" y="407162"/>
                  </a:cubicBezTo>
                  <a:cubicBezTo>
                    <a:pt x="814451" y="632079"/>
                    <a:pt x="632079" y="814451"/>
                    <a:pt x="407162" y="814451"/>
                  </a:cubicBezTo>
                  <a:cubicBezTo>
                    <a:pt x="182245" y="814451"/>
                    <a:pt x="0" y="632079"/>
                    <a:pt x="0" y="407162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52" id="52"/>
          <p:cNvSpPr txBox="true"/>
          <p:nvPr/>
        </p:nvSpPr>
        <p:spPr>
          <a:xfrm rot="0">
            <a:off x="15034766" y="4650433"/>
            <a:ext cx="132457" cy="38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063091" y="5388322"/>
            <a:ext cx="2262634" cy="3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Iacob Stanislav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063091" y="5836592"/>
            <a:ext cx="4187726" cy="71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Testarea mobilității robotului, selecția motoarelor, achiziția roților și roții pivotante.</a:t>
            </a:r>
          </a:p>
        </p:txBody>
      </p:sp>
      <p:grpSp>
        <p:nvGrpSpPr>
          <p:cNvPr name="Group 55" id="55"/>
          <p:cNvGrpSpPr/>
          <p:nvPr/>
        </p:nvGrpSpPr>
        <p:grpSpPr>
          <a:xfrm rot="0">
            <a:off x="12830919" y="7295704"/>
            <a:ext cx="4652070" cy="1878806"/>
            <a:chOff x="0" y="0"/>
            <a:chExt cx="6202760" cy="2505075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202807" cy="2505075"/>
            </a:xfrm>
            <a:custGeom>
              <a:avLst/>
              <a:gdLst/>
              <a:ahLst/>
              <a:cxnLst/>
              <a:rect r="r" b="b" t="t" l="l"/>
              <a:pathLst>
                <a:path h="2505075" w="6202807">
                  <a:moveTo>
                    <a:pt x="0" y="182880"/>
                  </a:moveTo>
                  <a:cubicBezTo>
                    <a:pt x="0" y="81915"/>
                    <a:pt x="81915" y="0"/>
                    <a:pt x="182880" y="0"/>
                  </a:cubicBezTo>
                  <a:lnTo>
                    <a:pt x="6019927" y="0"/>
                  </a:lnTo>
                  <a:cubicBezTo>
                    <a:pt x="6120892" y="0"/>
                    <a:pt x="6202807" y="81915"/>
                    <a:pt x="6202807" y="182880"/>
                  </a:cubicBezTo>
                  <a:lnTo>
                    <a:pt x="6202807" y="2322195"/>
                  </a:lnTo>
                  <a:cubicBezTo>
                    <a:pt x="6202807" y="2423160"/>
                    <a:pt x="6120892" y="2505075"/>
                    <a:pt x="6019927" y="2505075"/>
                  </a:cubicBezTo>
                  <a:lnTo>
                    <a:pt x="182880" y="2505075"/>
                  </a:lnTo>
                  <a:cubicBezTo>
                    <a:pt x="81915" y="2505075"/>
                    <a:pt x="0" y="2423160"/>
                    <a:pt x="0" y="2322195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12830919" y="7267129"/>
            <a:ext cx="4652070" cy="114300"/>
            <a:chOff x="0" y="0"/>
            <a:chExt cx="6202760" cy="1524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202807" cy="152400"/>
            </a:xfrm>
            <a:custGeom>
              <a:avLst/>
              <a:gdLst/>
              <a:ahLst/>
              <a:cxnLst/>
              <a:rect r="r" b="b" t="t" l="l"/>
              <a:pathLst>
                <a:path h="152400" w="6202807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lnTo>
                    <a:pt x="6126607" y="0"/>
                  </a:lnTo>
                  <a:cubicBezTo>
                    <a:pt x="6168644" y="0"/>
                    <a:pt x="6202807" y="34163"/>
                    <a:pt x="6202807" y="76200"/>
                  </a:cubicBezTo>
                  <a:cubicBezTo>
                    <a:pt x="6202807" y="118237"/>
                    <a:pt x="6168644" y="152400"/>
                    <a:pt x="6126607" y="152400"/>
                  </a:cubicBezTo>
                  <a:lnTo>
                    <a:pt x="76200" y="152400"/>
                  </a:lnTo>
                  <a:cubicBezTo>
                    <a:pt x="34163" y="152400"/>
                    <a:pt x="0" y="118237"/>
                    <a:pt x="0" y="7620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14851559" y="6990309"/>
            <a:ext cx="610791" cy="610791"/>
            <a:chOff x="0" y="0"/>
            <a:chExt cx="814388" cy="81438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814451" cy="814451"/>
            </a:xfrm>
            <a:custGeom>
              <a:avLst/>
              <a:gdLst/>
              <a:ahLst/>
              <a:cxnLst/>
              <a:rect r="r" b="b" t="t" l="l"/>
              <a:pathLst>
                <a:path h="814451" w="814451">
                  <a:moveTo>
                    <a:pt x="0" y="407162"/>
                  </a:moveTo>
                  <a:cubicBezTo>
                    <a:pt x="0" y="182245"/>
                    <a:pt x="182245" y="0"/>
                    <a:pt x="407162" y="0"/>
                  </a:cubicBezTo>
                  <a:cubicBezTo>
                    <a:pt x="632079" y="0"/>
                    <a:pt x="814451" y="182245"/>
                    <a:pt x="814451" y="407162"/>
                  </a:cubicBezTo>
                  <a:cubicBezTo>
                    <a:pt x="814451" y="632079"/>
                    <a:pt x="632079" y="814451"/>
                    <a:pt x="407162" y="814451"/>
                  </a:cubicBezTo>
                  <a:cubicBezTo>
                    <a:pt x="182245" y="814451"/>
                    <a:pt x="0" y="632079"/>
                    <a:pt x="0" y="407162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1" id="61"/>
          <p:cNvSpPr txBox="true"/>
          <p:nvPr/>
        </p:nvSpPr>
        <p:spPr>
          <a:xfrm rot="0">
            <a:off x="15034766" y="7038231"/>
            <a:ext cx="132457" cy="382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3063091" y="7776121"/>
            <a:ext cx="2262634" cy="311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Mîța Andrei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3063091" y="8224391"/>
            <a:ext cx="4187726" cy="71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Configurarea modulului HC-05, achiziția șasiului și a modulului Bluetooth.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83456" y="639515"/>
            <a:ext cx="11017449" cy="721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To-do Lists — Sarcini Programare &amp; Testare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3456" y="1766739"/>
            <a:ext cx="16321087" cy="47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Managementul eficient al sarcinilor a fost facilitat de utilizarea platformei Basecamp, unde am monitorizat progresul achizițiilor, programării și testării.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92981" y="2681882"/>
            <a:ext cx="4924276" cy="2950666"/>
            <a:chOff x="0" y="0"/>
            <a:chExt cx="6565702" cy="393422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6565646" cy="3934206"/>
            </a:xfrm>
            <a:custGeom>
              <a:avLst/>
              <a:gdLst/>
              <a:ahLst/>
              <a:cxnLst/>
              <a:rect r="r" b="b" t="t" l="l"/>
              <a:pathLst>
                <a:path h="3934206" w="6565646">
                  <a:moveTo>
                    <a:pt x="0" y="0"/>
                  </a:moveTo>
                  <a:lnTo>
                    <a:pt x="6565646" y="0"/>
                  </a:lnTo>
                  <a:lnTo>
                    <a:pt x="6565646" y="3934206"/>
                  </a:lnTo>
                  <a:lnTo>
                    <a:pt x="0" y="3934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33" r="0" b="-3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113860" y="2681882"/>
            <a:ext cx="5492204" cy="2950666"/>
            <a:chOff x="0" y="0"/>
            <a:chExt cx="7322938" cy="3934222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322947" cy="3934206"/>
            </a:xfrm>
            <a:custGeom>
              <a:avLst/>
              <a:gdLst/>
              <a:ahLst/>
              <a:cxnLst/>
              <a:rect r="r" b="b" t="t" l="l"/>
              <a:pathLst>
                <a:path h="3934206" w="7322947">
                  <a:moveTo>
                    <a:pt x="0" y="0"/>
                  </a:moveTo>
                  <a:lnTo>
                    <a:pt x="7322947" y="0"/>
                  </a:lnTo>
                  <a:lnTo>
                    <a:pt x="7322947" y="3934206"/>
                  </a:lnTo>
                  <a:lnTo>
                    <a:pt x="0" y="3934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" r="0" b="-1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802666" y="2681882"/>
            <a:ext cx="5492204" cy="2950666"/>
            <a:chOff x="0" y="0"/>
            <a:chExt cx="7322938" cy="3934222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322947" cy="3934206"/>
            </a:xfrm>
            <a:custGeom>
              <a:avLst/>
              <a:gdLst/>
              <a:ahLst/>
              <a:cxnLst/>
              <a:rect r="r" b="b" t="t" l="l"/>
              <a:pathLst>
                <a:path h="3934206" w="7322947">
                  <a:moveTo>
                    <a:pt x="0" y="0"/>
                  </a:moveTo>
                  <a:lnTo>
                    <a:pt x="7322947" y="0"/>
                  </a:lnTo>
                  <a:lnTo>
                    <a:pt x="7322947" y="3934206"/>
                  </a:lnTo>
                  <a:lnTo>
                    <a:pt x="0" y="3934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" r="0" b="-1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992981" y="5829151"/>
            <a:ext cx="16302038" cy="2950666"/>
            <a:chOff x="0" y="0"/>
            <a:chExt cx="21736050" cy="3934222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21736050" cy="3934206"/>
            </a:xfrm>
            <a:custGeom>
              <a:avLst/>
              <a:gdLst/>
              <a:ahLst/>
              <a:cxnLst/>
              <a:rect r="r" b="b" t="t" l="l"/>
              <a:pathLst>
                <a:path h="3934206" w="21736050">
                  <a:moveTo>
                    <a:pt x="0" y="0"/>
                  </a:moveTo>
                  <a:lnTo>
                    <a:pt x="21736050" y="0"/>
                  </a:lnTo>
                  <a:lnTo>
                    <a:pt x="21736050" y="3934206"/>
                  </a:lnTo>
                  <a:lnTo>
                    <a:pt x="0" y="3934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0" r="0" b="-2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83456" y="9130159"/>
            <a:ext cx="16321087" cy="47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Aceste capturi reflectă o parte din organizarea noastră internă, evidențiind responsabilitățile și stadiul fiecărei etape.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59346" y="621358"/>
            <a:ext cx="9007674" cy="704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7"/>
              </a:lnSpc>
            </a:pPr>
            <a:r>
              <a:rPr lang="en-US" sz="41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Comunicare și Resurse în Basecamp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9346" y="1719560"/>
            <a:ext cx="16369307" cy="469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Basecamp a servit ca hub central pentru comunicarea echipei și gestionarea documentelor esențiale, asigurând o colaborare fluidă.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59346" y="2728764"/>
            <a:ext cx="7892057" cy="5852071"/>
            <a:chOff x="0" y="0"/>
            <a:chExt cx="10522743" cy="7802762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522712" cy="7802753"/>
            </a:xfrm>
            <a:custGeom>
              <a:avLst/>
              <a:gdLst/>
              <a:ahLst/>
              <a:cxnLst/>
              <a:rect r="r" b="b" t="t" l="l"/>
              <a:pathLst>
                <a:path h="7802753" w="10522712">
                  <a:moveTo>
                    <a:pt x="0" y="0"/>
                  </a:moveTo>
                  <a:lnTo>
                    <a:pt x="10522712" y="0"/>
                  </a:lnTo>
                  <a:lnTo>
                    <a:pt x="10522712" y="7802753"/>
                  </a:lnTo>
                  <a:lnTo>
                    <a:pt x="0" y="7802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8" t="0" r="-58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31834" y="2714476"/>
            <a:ext cx="568226" cy="568226"/>
            <a:chOff x="0" y="0"/>
            <a:chExt cx="757635" cy="757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719582" cy="719582"/>
            </a:xfrm>
            <a:custGeom>
              <a:avLst/>
              <a:gdLst/>
              <a:ahLst/>
              <a:cxnLst/>
              <a:rect r="r" b="b" t="t" l="l"/>
              <a:pathLst>
                <a:path h="719582" w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7682" cy="757682"/>
            </a:xfrm>
            <a:custGeom>
              <a:avLst/>
              <a:gdLst/>
              <a:ahLst/>
              <a:cxnLst/>
              <a:rect r="r" b="b" t="t" l="l"/>
              <a:pathLst>
                <a:path h="757682" w="757682">
                  <a:moveTo>
                    <a:pt x="0" y="378841"/>
                  </a:moveTo>
                  <a:cubicBezTo>
                    <a:pt x="0" y="169545"/>
                    <a:pt x="169545" y="0"/>
                    <a:pt x="378841" y="0"/>
                  </a:cubicBezTo>
                  <a:cubicBezTo>
                    <a:pt x="384683" y="0"/>
                    <a:pt x="390144" y="2667"/>
                    <a:pt x="393700" y="7112"/>
                  </a:cubicBezTo>
                  <a:lnTo>
                    <a:pt x="378841" y="19050"/>
                  </a:lnTo>
                  <a:lnTo>
                    <a:pt x="378841" y="0"/>
                  </a:lnTo>
                  <a:lnTo>
                    <a:pt x="378841" y="19050"/>
                  </a:lnTo>
                  <a:lnTo>
                    <a:pt x="378841" y="0"/>
                  </a:lnTo>
                  <a:cubicBezTo>
                    <a:pt x="588010" y="0"/>
                    <a:pt x="757682" y="169545"/>
                    <a:pt x="757682" y="378841"/>
                  </a:cubicBezTo>
                  <a:cubicBezTo>
                    <a:pt x="757682" y="386080"/>
                    <a:pt x="753618" y="392684"/>
                    <a:pt x="747141" y="395859"/>
                  </a:cubicBezTo>
                  <a:lnTo>
                    <a:pt x="738632" y="378841"/>
                  </a:lnTo>
                  <a:lnTo>
                    <a:pt x="757682" y="378841"/>
                  </a:lnTo>
                  <a:cubicBezTo>
                    <a:pt x="757682" y="588010"/>
                    <a:pt x="588137" y="757682"/>
                    <a:pt x="378841" y="757682"/>
                  </a:cubicBezTo>
                  <a:lnTo>
                    <a:pt x="378841" y="738632"/>
                  </a:lnTo>
                  <a:lnTo>
                    <a:pt x="378841" y="757682"/>
                  </a:lnTo>
                  <a:cubicBezTo>
                    <a:pt x="169545" y="757682"/>
                    <a:pt x="0" y="588010"/>
                    <a:pt x="0" y="378841"/>
                  </a:cubicBezTo>
                  <a:lnTo>
                    <a:pt x="19050" y="378841"/>
                  </a:lnTo>
                  <a:lnTo>
                    <a:pt x="0" y="378841"/>
                  </a:lnTo>
                  <a:moveTo>
                    <a:pt x="38100" y="378841"/>
                  </a:moveTo>
                  <a:lnTo>
                    <a:pt x="19050" y="378841"/>
                  </a:lnTo>
                  <a:lnTo>
                    <a:pt x="38100" y="378841"/>
                  </a:lnTo>
                  <a:cubicBezTo>
                    <a:pt x="38100" y="566928"/>
                    <a:pt x="190627" y="719582"/>
                    <a:pt x="378841" y="719582"/>
                  </a:cubicBezTo>
                  <a:cubicBezTo>
                    <a:pt x="567055" y="719582"/>
                    <a:pt x="719582" y="567055"/>
                    <a:pt x="719582" y="378841"/>
                  </a:cubicBezTo>
                  <a:cubicBezTo>
                    <a:pt x="719582" y="371602"/>
                    <a:pt x="723646" y="364998"/>
                    <a:pt x="730123" y="361823"/>
                  </a:cubicBezTo>
                  <a:lnTo>
                    <a:pt x="738632" y="378841"/>
                  </a:lnTo>
                  <a:lnTo>
                    <a:pt x="719582" y="378841"/>
                  </a:lnTo>
                  <a:cubicBezTo>
                    <a:pt x="719582" y="190627"/>
                    <a:pt x="566928" y="38100"/>
                    <a:pt x="378841" y="38100"/>
                  </a:cubicBezTo>
                  <a:cubicBezTo>
                    <a:pt x="372999" y="38100"/>
                    <a:pt x="367538" y="35433"/>
                    <a:pt x="363982" y="30988"/>
                  </a:cubicBezTo>
                  <a:lnTo>
                    <a:pt x="378841" y="19050"/>
                  </a:lnTo>
                  <a:lnTo>
                    <a:pt x="378841" y="38100"/>
                  </a:lnTo>
                  <a:cubicBezTo>
                    <a:pt x="190627" y="38100"/>
                    <a:pt x="38100" y="190627"/>
                    <a:pt x="38100" y="378841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10225534" y="2792016"/>
            <a:ext cx="2664916" cy="35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Postările Echipei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25534" y="3298180"/>
            <a:ext cx="7112645" cy="46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Discuții active și schimb de idei pe Message Board.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431834" y="4233119"/>
            <a:ext cx="568226" cy="568226"/>
            <a:chOff x="0" y="0"/>
            <a:chExt cx="757635" cy="7576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9050" y="19050"/>
              <a:ext cx="719582" cy="719582"/>
            </a:xfrm>
            <a:custGeom>
              <a:avLst/>
              <a:gdLst/>
              <a:ahLst/>
              <a:cxnLst/>
              <a:rect r="r" b="b" t="t" l="l"/>
              <a:pathLst>
                <a:path h="719582" w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7682" cy="757682"/>
            </a:xfrm>
            <a:custGeom>
              <a:avLst/>
              <a:gdLst/>
              <a:ahLst/>
              <a:cxnLst/>
              <a:rect r="r" b="b" t="t" l="l"/>
              <a:pathLst>
                <a:path h="757682" w="757682">
                  <a:moveTo>
                    <a:pt x="0" y="378841"/>
                  </a:moveTo>
                  <a:cubicBezTo>
                    <a:pt x="0" y="169545"/>
                    <a:pt x="169545" y="0"/>
                    <a:pt x="378841" y="0"/>
                  </a:cubicBezTo>
                  <a:cubicBezTo>
                    <a:pt x="384683" y="0"/>
                    <a:pt x="390144" y="2667"/>
                    <a:pt x="393700" y="7112"/>
                  </a:cubicBezTo>
                  <a:lnTo>
                    <a:pt x="378841" y="19050"/>
                  </a:lnTo>
                  <a:lnTo>
                    <a:pt x="378841" y="0"/>
                  </a:lnTo>
                  <a:lnTo>
                    <a:pt x="378841" y="19050"/>
                  </a:lnTo>
                  <a:lnTo>
                    <a:pt x="378841" y="0"/>
                  </a:lnTo>
                  <a:cubicBezTo>
                    <a:pt x="588010" y="0"/>
                    <a:pt x="757682" y="169545"/>
                    <a:pt x="757682" y="378841"/>
                  </a:cubicBezTo>
                  <a:cubicBezTo>
                    <a:pt x="757682" y="386080"/>
                    <a:pt x="753618" y="392684"/>
                    <a:pt x="747141" y="395859"/>
                  </a:cubicBezTo>
                  <a:lnTo>
                    <a:pt x="738632" y="378841"/>
                  </a:lnTo>
                  <a:lnTo>
                    <a:pt x="757682" y="378841"/>
                  </a:lnTo>
                  <a:cubicBezTo>
                    <a:pt x="757682" y="588010"/>
                    <a:pt x="588137" y="757682"/>
                    <a:pt x="378841" y="757682"/>
                  </a:cubicBezTo>
                  <a:lnTo>
                    <a:pt x="378841" y="738632"/>
                  </a:lnTo>
                  <a:lnTo>
                    <a:pt x="378841" y="757682"/>
                  </a:lnTo>
                  <a:cubicBezTo>
                    <a:pt x="169545" y="757682"/>
                    <a:pt x="0" y="588010"/>
                    <a:pt x="0" y="378841"/>
                  </a:cubicBezTo>
                  <a:lnTo>
                    <a:pt x="19050" y="378841"/>
                  </a:lnTo>
                  <a:lnTo>
                    <a:pt x="0" y="378841"/>
                  </a:lnTo>
                  <a:moveTo>
                    <a:pt x="38100" y="378841"/>
                  </a:moveTo>
                  <a:lnTo>
                    <a:pt x="19050" y="378841"/>
                  </a:lnTo>
                  <a:lnTo>
                    <a:pt x="38100" y="378841"/>
                  </a:lnTo>
                  <a:cubicBezTo>
                    <a:pt x="38100" y="566928"/>
                    <a:pt x="190627" y="719582"/>
                    <a:pt x="378841" y="719582"/>
                  </a:cubicBezTo>
                  <a:cubicBezTo>
                    <a:pt x="567055" y="719582"/>
                    <a:pt x="719582" y="567055"/>
                    <a:pt x="719582" y="378841"/>
                  </a:cubicBezTo>
                  <a:cubicBezTo>
                    <a:pt x="719582" y="371602"/>
                    <a:pt x="723646" y="364998"/>
                    <a:pt x="730123" y="361823"/>
                  </a:cubicBezTo>
                  <a:lnTo>
                    <a:pt x="738632" y="378841"/>
                  </a:lnTo>
                  <a:lnTo>
                    <a:pt x="719582" y="378841"/>
                  </a:lnTo>
                  <a:cubicBezTo>
                    <a:pt x="719582" y="190627"/>
                    <a:pt x="566928" y="38100"/>
                    <a:pt x="378841" y="38100"/>
                  </a:cubicBezTo>
                  <a:cubicBezTo>
                    <a:pt x="372999" y="38100"/>
                    <a:pt x="367538" y="35433"/>
                    <a:pt x="363982" y="30988"/>
                  </a:cubicBezTo>
                  <a:lnTo>
                    <a:pt x="378841" y="19050"/>
                  </a:lnTo>
                  <a:lnTo>
                    <a:pt x="378841" y="38100"/>
                  </a:lnTo>
                  <a:cubicBezTo>
                    <a:pt x="190627" y="38100"/>
                    <a:pt x="38100" y="190627"/>
                    <a:pt x="38100" y="378841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8" id="18"/>
          <p:cNvSpPr txBox="true"/>
          <p:nvPr/>
        </p:nvSpPr>
        <p:spPr>
          <a:xfrm rot="0">
            <a:off x="10225534" y="4310658"/>
            <a:ext cx="3213199" cy="35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Documentația Proiectului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25534" y="4816823"/>
            <a:ext cx="7112645" cy="85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Fișierul central "Mini-robot controlat prin Bluetooth" a servit ca referință unică.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431834" y="6135589"/>
            <a:ext cx="568226" cy="568226"/>
            <a:chOff x="0" y="0"/>
            <a:chExt cx="757635" cy="7576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19050" y="19050"/>
              <a:ext cx="719582" cy="719582"/>
            </a:xfrm>
            <a:custGeom>
              <a:avLst/>
              <a:gdLst/>
              <a:ahLst/>
              <a:cxnLst/>
              <a:rect r="r" b="b" t="t" l="l"/>
              <a:pathLst>
                <a:path h="719582" w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57682" cy="757682"/>
            </a:xfrm>
            <a:custGeom>
              <a:avLst/>
              <a:gdLst/>
              <a:ahLst/>
              <a:cxnLst/>
              <a:rect r="r" b="b" t="t" l="l"/>
              <a:pathLst>
                <a:path h="757682" w="757682">
                  <a:moveTo>
                    <a:pt x="0" y="378841"/>
                  </a:moveTo>
                  <a:cubicBezTo>
                    <a:pt x="0" y="169545"/>
                    <a:pt x="169545" y="0"/>
                    <a:pt x="378841" y="0"/>
                  </a:cubicBezTo>
                  <a:cubicBezTo>
                    <a:pt x="384683" y="0"/>
                    <a:pt x="390144" y="2667"/>
                    <a:pt x="393700" y="7112"/>
                  </a:cubicBezTo>
                  <a:lnTo>
                    <a:pt x="378841" y="19050"/>
                  </a:lnTo>
                  <a:lnTo>
                    <a:pt x="378841" y="0"/>
                  </a:lnTo>
                  <a:lnTo>
                    <a:pt x="378841" y="19050"/>
                  </a:lnTo>
                  <a:lnTo>
                    <a:pt x="378841" y="0"/>
                  </a:lnTo>
                  <a:cubicBezTo>
                    <a:pt x="588010" y="0"/>
                    <a:pt x="757682" y="169545"/>
                    <a:pt x="757682" y="378841"/>
                  </a:cubicBezTo>
                  <a:cubicBezTo>
                    <a:pt x="757682" y="386080"/>
                    <a:pt x="753618" y="392684"/>
                    <a:pt x="747141" y="395859"/>
                  </a:cubicBezTo>
                  <a:lnTo>
                    <a:pt x="738632" y="378841"/>
                  </a:lnTo>
                  <a:lnTo>
                    <a:pt x="757682" y="378841"/>
                  </a:lnTo>
                  <a:cubicBezTo>
                    <a:pt x="757682" y="588010"/>
                    <a:pt x="588137" y="757682"/>
                    <a:pt x="378841" y="757682"/>
                  </a:cubicBezTo>
                  <a:lnTo>
                    <a:pt x="378841" y="738632"/>
                  </a:lnTo>
                  <a:lnTo>
                    <a:pt x="378841" y="757682"/>
                  </a:lnTo>
                  <a:cubicBezTo>
                    <a:pt x="169545" y="757682"/>
                    <a:pt x="0" y="588010"/>
                    <a:pt x="0" y="378841"/>
                  </a:cubicBezTo>
                  <a:lnTo>
                    <a:pt x="19050" y="378841"/>
                  </a:lnTo>
                  <a:lnTo>
                    <a:pt x="0" y="378841"/>
                  </a:lnTo>
                  <a:moveTo>
                    <a:pt x="38100" y="378841"/>
                  </a:moveTo>
                  <a:lnTo>
                    <a:pt x="19050" y="378841"/>
                  </a:lnTo>
                  <a:lnTo>
                    <a:pt x="38100" y="378841"/>
                  </a:lnTo>
                  <a:cubicBezTo>
                    <a:pt x="38100" y="566928"/>
                    <a:pt x="190627" y="719582"/>
                    <a:pt x="378841" y="719582"/>
                  </a:cubicBezTo>
                  <a:cubicBezTo>
                    <a:pt x="567055" y="719582"/>
                    <a:pt x="719582" y="567055"/>
                    <a:pt x="719582" y="378841"/>
                  </a:cubicBezTo>
                  <a:cubicBezTo>
                    <a:pt x="719582" y="371602"/>
                    <a:pt x="723646" y="364998"/>
                    <a:pt x="730123" y="361823"/>
                  </a:cubicBezTo>
                  <a:lnTo>
                    <a:pt x="738632" y="378841"/>
                  </a:lnTo>
                  <a:lnTo>
                    <a:pt x="719582" y="378841"/>
                  </a:lnTo>
                  <a:cubicBezTo>
                    <a:pt x="719582" y="190627"/>
                    <a:pt x="566928" y="38100"/>
                    <a:pt x="378841" y="38100"/>
                  </a:cubicBezTo>
                  <a:cubicBezTo>
                    <a:pt x="372999" y="38100"/>
                    <a:pt x="367538" y="35433"/>
                    <a:pt x="363982" y="30988"/>
                  </a:cubicBezTo>
                  <a:lnTo>
                    <a:pt x="378841" y="19050"/>
                  </a:lnTo>
                  <a:lnTo>
                    <a:pt x="378841" y="38100"/>
                  </a:lnTo>
                  <a:cubicBezTo>
                    <a:pt x="190627" y="38100"/>
                    <a:pt x="38100" y="190627"/>
                    <a:pt x="38100" y="378841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3" id="23"/>
          <p:cNvSpPr txBox="true"/>
          <p:nvPr/>
        </p:nvSpPr>
        <p:spPr>
          <a:xfrm rot="0">
            <a:off x="10225534" y="6213127"/>
            <a:ext cx="2664916" cy="35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Anunțuri Importante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25534" y="6719292"/>
            <a:ext cx="7112645" cy="46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Comunicări rapide și eficiente către toți membrii.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31834" y="7654230"/>
            <a:ext cx="568226" cy="568226"/>
            <a:chOff x="0" y="0"/>
            <a:chExt cx="757635" cy="757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19050" y="19050"/>
              <a:ext cx="719582" cy="719582"/>
            </a:xfrm>
            <a:custGeom>
              <a:avLst/>
              <a:gdLst/>
              <a:ahLst/>
              <a:cxnLst/>
              <a:rect r="r" b="b" t="t" l="l"/>
              <a:pathLst>
                <a:path h="719582" w="719582">
                  <a:moveTo>
                    <a:pt x="0" y="359791"/>
                  </a:moveTo>
                  <a:cubicBezTo>
                    <a:pt x="0" y="161036"/>
                    <a:pt x="161036" y="0"/>
                    <a:pt x="359791" y="0"/>
                  </a:cubicBezTo>
                  <a:cubicBezTo>
                    <a:pt x="558546" y="0"/>
                    <a:pt x="719582" y="161036"/>
                    <a:pt x="719582" y="359791"/>
                  </a:cubicBezTo>
                  <a:cubicBezTo>
                    <a:pt x="719582" y="558546"/>
                    <a:pt x="558419" y="719582"/>
                    <a:pt x="359791" y="719582"/>
                  </a:cubicBezTo>
                  <a:cubicBezTo>
                    <a:pt x="161163" y="719582"/>
                    <a:pt x="0" y="558419"/>
                    <a:pt x="0" y="359791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57682" cy="757682"/>
            </a:xfrm>
            <a:custGeom>
              <a:avLst/>
              <a:gdLst/>
              <a:ahLst/>
              <a:cxnLst/>
              <a:rect r="r" b="b" t="t" l="l"/>
              <a:pathLst>
                <a:path h="757682" w="757682">
                  <a:moveTo>
                    <a:pt x="0" y="378841"/>
                  </a:moveTo>
                  <a:cubicBezTo>
                    <a:pt x="0" y="169545"/>
                    <a:pt x="169545" y="0"/>
                    <a:pt x="378841" y="0"/>
                  </a:cubicBezTo>
                  <a:cubicBezTo>
                    <a:pt x="384683" y="0"/>
                    <a:pt x="390144" y="2667"/>
                    <a:pt x="393700" y="7112"/>
                  </a:cubicBezTo>
                  <a:lnTo>
                    <a:pt x="378841" y="19050"/>
                  </a:lnTo>
                  <a:lnTo>
                    <a:pt x="378841" y="0"/>
                  </a:lnTo>
                  <a:lnTo>
                    <a:pt x="378841" y="19050"/>
                  </a:lnTo>
                  <a:lnTo>
                    <a:pt x="378841" y="0"/>
                  </a:lnTo>
                  <a:cubicBezTo>
                    <a:pt x="588010" y="0"/>
                    <a:pt x="757682" y="169545"/>
                    <a:pt x="757682" y="378841"/>
                  </a:cubicBezTo>
                  <a:cubicBezTo>
                    <a:pt x="757682" y="386080"/>
                    <a:pt x="753618" y="392684"/>
                    <a:pt x="747141" y="395859"/>
                  </a:cubicBezTo>
                  <a:lnTo>
                    <a:pt x="738632" y="378841"/>
                  </a:lnTo>
                  <a:lnTo>
                    <a:pt x="757682" y="378841"/>
                  </a:lnTo>
                  <a:cubicBezTo>
                    <a:pt x="757682" y="588010"/>
                    <a:pt x="588137" y="757682"/>
                    <a:pt x="378841" y="757682"/>
                  </a:cubicBezTo>
                  <a:lnTo>
                    <a:pt x="378841" y="738632"/>
                  </a:lnTo>
                  <a:lnTo>
                    <a:pt x="378841" y="757682"/>
                  </a:lnTo>
                  <a:cubicBezTo>
                    <a:pt x="169545" y="757682"/>
                    <a:pt x="0" y="588010"/>
                    <a:pt x="0" y="378841"/>
                  </a:cubicBezTo>
                  <a:lnTo>
                    <a:pt x="19050" y="378841"/>
                  </a:lnTo>
                  <a:lnTo>
                    <a:pt x="0" y="378841"/>
                  </a:lnTo>
                  <a:moveTo>
                    <a:pt x="38100" y="378841"/>
                  </a:moveTo>
                  <a:lnTo>
                    <a:pt x="19050" y="378841"/>
                  </a:lnTo>
                  <a:lnTo>
                    <a:pt x="38100" y="378841"/>
                  </a:lnTo>
                  <a:cubicBezTo>
                    <a:pt x="38100" y="566928"/>
                    <a:pt x="190627" y="719582"/>
                    <a:pt x="378841" y="719582"/>
                  </a:cubicBezTo>
                  <a:cubicBezTo>
                    <a:pt x="567055" y="719582"/>
                    <a:pt x="719582" y="567055"/>
                    <a:pt x="719582" y="378841"/>
                  </a:cubicBezTo>
                  <a:cubicBezTo>
                    <a:pt x="719582" y="371602"/>
                    <a:pt x="723646" y="364998"/>
                    <a:pt x="730123" y="361823"/>
                  </a:cubicBezTo>
                  <a:lnTo>
                    <a:pt x="738632" y="378841"/>
                  </a:lnTo>
                  <a:lnTo>
                    <a:pt x="719582" y="378841"/>
                  </a:lnTo>
                  <a:cubicBezTo>
                    <a:pt x="719582" y="190627"/>
                    <a:pt x="566928" y="38100"/>
                    <a:pt x="378841" y="38100"/>
                  </a:cubicBezTo>
                  <a:cubicBezTo>
                    <a:pt x="372999" y="38100"/>
                    <a:pt x="367538" y="35433"/>
                    <a:pt x="363982" y="30988"/>
                  </a:cubicBezTo>
                  <a:lnTo>
                    <a:pt x="378841" y="19050"/>
                  </a:lnTo>
                  <a:lnTo>
                    <a:pt x="378841" y="38100"/>
                  </a:lnTo>
                  <a:cubicBezTo>
                    <a:pt x="190627" y="38100"/>
                    <a:pt x="38100" y="190627"/>
                    <a:pt x="38100" y="378841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10225534" y="7731770"/>
            <a:ext cx="2664916" cy="35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Fișiere și Schițe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25534" y="8237935"/>
            <a:ext cx="7112645" cy="46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Stocarea centralizată a schemelor, codului și resurselor media.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9346" y="9161412"/>
            <a:ext cx="16369307" cy="46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Basecamp a permis o organizare structurată a informațiilor și a încurajat o colaborare deschisă.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782222" y="1101924"/>
            <a:ext cx="9378106" cy="679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Planificarea prin Calendarul Basecamp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82222" y="2061567"/>
            <a:ext cx="9581555" cy="80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Calendarul Basecamp a fost un instrument vital pentru gestionarea timpului și respectarea termenelor limită, oferind o vizualizare clară a tuturor evenimentelor și sarcinilor.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042076" y="3127474"/>
            <a:ext cx="28575" cy="5020121"/>
            <a:chOff x="0" y="0"/>
            <a:chExt cx="38100" cy="66934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100" cy="6693535"/>
            </a:xfrm>
            <a:custGeom>
              <a:avLst/>
              <a:gdLst/>
              <a:ahLst/>
              <a:cxnLst/>
              <a:rect r="r" b="b" t="t" l="l"/>
              <a:pathLst>
                <a:path h="6693535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6674485"/>
                  </a:lnTo>
                  <a:cubicBezTo>
                    <a:pt x="38100" y="6685026"/>
                    <a:pt x="29591" y="6693535"/>
                    <a:pt x="19050" y="6693535"/>
                  </a:cubicBezTo>
                  <a:cubicBezTo>
                    <a:pt x="8509" y="6693535"/>
                    <a:pt x="0" y="6685026"/>
                    <a:pt x="0" y="6674485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8273430" y="3373041"/>
            <a:ext cx="693093" cy="28575"/>
            <a:chOff x="0" y="0"/>
            <a:chExt cx="924123" cy="381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24179" cy="38100"/>
            </a:xfrm>
            <a:custGeom>
              <a:avLst/>
              <a:gdLst/>
              <a:ahLst/>
              <a:cxnLst/>
              <a:rect r="r" b="b" t="t" l="l"/>
              <a:pathLst>
                <a:path h="38100" w="9241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05129" y="0"/>
                  </a:lnTo>
                  <a:cubicBezTo>
                    <a:pt x="915670" y="0"/>
                    <a:pt x="924179" y="8509"/>
                    <a:pt x="924179" y="19050"/>
                  </a:cubicBezTo>
                  <a:cubicBezTo>
                    <a:pt x="924179" y="29591"/>
                    <a:pt x="915543" y="38100"/>
                    <a:pt x="9051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7767861" y="3113186"/>
            <a:ext cx="548431" cy="548431"/>
            <a:chOff x="0" y="0"/>
            <a:chExt cx="731242" cy="7312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9050" y="19050"/>
              <a:ext cx="693166" cy="693166"/>
            </a:xfrm>
            <a:custGeom>
              <a:avLst/>
              <a:gdLst/>
              <a:ahLst/>
              <a:cxnLst/>
              <a:rect r="r" b="b" t="t" l="l"/>
              <a:pathLst>
                <a:path h="693166" w="693166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cubicBezTo>
                    <a:pt x="537972" y="0"/>
                    <a:pt x="693166" y="155194"/>
                    <a:pt x="693166" y="346583"/>
                  </a:cubicBezTo>
                  <a:cubicBezTo>
                    <a:pt x="693166" y="537972"/>
                    <a:pt x="537972" y="693166"/>
                    <a:pt x="346583" y="693166"/>
                  </a:cubicBezTo>
                  <a:cubicBezTo>
                    <a:pt x="155194" y="693166"/>
                    <a:pt x="0" y="537972"/>
                    <a:pt x="0" y="346583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1266" cy="731266"/>
            </a:xfrm>
            <a:custGeom>
              <a:avLst/>
              <a:gdLst/>
              <a:ahLst/>
              <a:cxnLst/>
              <a:rect r="r" b="b" t="t" l="l"/>
              <a:pathLst>
                <a:path h="731266" w="731266">
                  <a:moveTo>
                    <a:pt x="0" y="365633"/>
                  </a:moveTo>
                  <a:cubicBezTo>
                    <a:pt x="0" y="163703"/>
                    <a:pt x="163703" y="0"/>
                    <a:pt x="365633" y="0"/>
                  </a:cubicBezTo>
                  <a:cubicBezTo>
                    <a:pt x="369189" y="0"/>
                    <a:pt x="372745" y="1016"/>
                    <a:pt x="375666" y="2921"/>
                  </a:cubicBezTo>
                  <a:lnTo>
                    <a:pt x="365633" y="19050"/>
                  </a:lnTo>
                  <a:lnTo>
                    <a:pt x="365633" y="0"/>
                  </a:lnTo>
                  <a:lnTo>
                    <a:pt x="365633" y="19050"/>
                  </a:lnTo>
                  <a:lnTo>
                    <a:pt x="365633" y="0"/>
                  </a:lnTo>
                  <a:cubicBezTo>
                    <a:pt x="567563" y="0"/>
                    <a:pt x="731266" y="163703"/>
                    <a:pt x="731266" y="365633"/>
                  </a:cubicBezTo>
                  <a:cubicBezTo>
                    <a:pt x="731266" y="369443"/>
                    <a:pt x="730123" y="373126"/>
                    <a:pt x="728091" y="376174"/>
                  </a:cubicBezTo>
                  <a:lnTo>
                    <a:pt x="712216" y="365633"/>
                  </a:lnTo>
                  <a:lnTo>
                    <a:pt x="731266" y="365633"/>
                  </a:lnTo>
                  <a:cubicBezTo>
                    <a:pt x="731266" y="567563"/>
                    <a:pt x="567563" y="731266"/>
                    <a:pt x="365633" y="731266"/>
                  </a:cubicBezTo>
                  <a:lnTo>
                    <a:pt x="365633" y="712216"/>
                  </a:lnTo>
                  <a:lnTo>
                    <a:pt x="365633" y="731266"/>
                  </a:lnTo>
                  <a:cubicBezTo>
                    <a:pt x="163703" y="731266"/>
                    <a:pt x="0" y="567563"/>
                    <a:pt x="0" y="365633"/>
                  </a:cubicBezTo>
                  <a:lnTo>
                    <a:pt x="19050" y="365633"/>
                  </a:lnTo>
                  <a:lnTo>
                    <a:pt x="0" y="365633"/>
                  </a:lnTo>
                  <a:moveTo>
                    <a:pt x="38100" y="365633"/>
                  </a:moveTo>
                  <a:lnTo>
                    <a:pt x="19050" y="365633"/>
                  </a:lnTo>
                  <a:lnTo>
                    <a:pt x="38100" y="365633"/>
                  </a:lnTo>
                  <a:cubicBezTo>
                    <a:pt x="38100" y="546481"/>
                    <a:pt x="184785" y="693166"/>
                    <a:pt x="365633" y="693166"/>
                  </a:cubicBezTo>
                  <a:cubicBezTo>
                    <a:pt x="546481" y="693166"/>
                    <a:pt x="693166" y="546481"/>
                    <a:pt x="693166" y="365633"/>
                  </a:cubicBezTo>
                  <a:cubicBezTo>
                    <a:pt x="693166" y="361823"/>
                    <a:pt x="694309" y="358140"/>
                    <a:pt x="696341" y="355092"/>
                  </a:cubicBezTo>
                  <a:lnTo>
                    <a:pt x="712216" y="365633"/>
                  </a:lnTo>
                  <a:lnTo>
                    <a:pt x="693166" y="365633"/>
                  </a:lnTo>
                  <a:cubicBezTo>
                    <a:pt x="693166" y="184785"/>
                    <a:pt x="546481" y="38100"/>
                    <a:pt x="365633" y="38100"/>
                  </a:cubicBezTo>
                  <a:cubicBezTo>
                    <a:pt x="362077" y="38100"/>
                    <a:pt x="358521" y="37084"/>
                    <a:pt x="355600" y="35179"/>
                  </a:cubicBezTo>
                  <a:lnTo>
                    <a:pt x="365633" y="19050"/>
                  </a:lnTo>
                  <a:lnTo>
                    <a:pt x="365633" y="38100"/>
                  </a:lnTo>
                  <a:cubicBezTo>
                    <a:pt x="184785" y="38100"/>
                    <a:pt x="38100" y="184785"/>
                    <a:pt x="38100" y="365633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7887965" y="3232919"/>
            <a:ext cx="308074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97579" y="3187750"/>
            <a:ext cx="2567434" cy="33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Testarea Aplicației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97579" y="3599557"/>
            <a:ext cx="8166199" cy="43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Verificarea interacțiunii dintre aplicația mobilă și robot.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273430" y="4743599"/>
            <a:ext cx="693093" cy="28575"/>
            <a:chOff x="0" y="0"/>
            <a:chExt cx="924123" cy="38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24179" cy="38100"/>
            </a:xfrm>
            <a:custGeom>
              <a:avLst/>
              <a:gdLst/>
              <a:ahLst/>
              <a:cxnLst/>
              <a:rect r="r" b="b" t="t" l="l"/>
              <a:pathLst>
                <a:path h="38100" w="9241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05129" y="0"/>
                  </a:lnTo>
                  <a:cubicBezTo>
                    <a:pt x="915670" y="0"/>
                    <a:pt x="924179" y="8509"/>
                    <a:pt x="924179" y="19050"/>
                  </a:cubicBezTo>
                  <a:cubicBezTo>
                    <a:pt x="924179" y="29591"/>
                    <a:pt x="915543" y="38100"/>
                    <a:pt x="9051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7767861" y="4483745"/>
            <a:ext cx="548431" cy="548431"/>
            <a:chOff x="0" y="0"/>
            <a:chExt cx="731242" cy="7312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9050" y="19050"/>
              <a:ext cx="693166" cy="693166"/>
            </a:xfrm>
            <a:custGeom>
              <a:avLst/>
              <a:gdLst/>
              <a:ahLst/>
              <a:cxnLst/>
              <a:rect r="r" b="b" t="t" l="l"/>
              <a:pathLst>
                <a:path h="693166" w="693166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cubicBezTo>
                    <a:pt x="537972" y="0"/>
                    <a:pt x="693166" y="155194"/>
                    <a:pt x="693166" y="346583"/>
                  </a:cubicBezTo>
                  <a:cubicBezTo>
                    <a:pt x="693166" y="537972"/>
                    <a:pt x="537972" y="693166"/>
                    <a:pt x="346583" y="693166"/>
                  </a:cubicBezTo>
                  <a:cubicBezTo>
                    <a:pt x="155194" y="693166"/>
                    <a:pt x="0" y="537972"/>
                    <a:pt x="0" y="346583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31266" cy="731266"/>
            </a:xfrm>
            <a:custGeom>
              <a:avLst/>
              <a:gdLst/>
              <a:ahLst/>
              <a:cxnLst/>
              <a:rect r="r" b="b" t="t" l="l"/>
              <a:pathLst>
                <a:path h="731266" w="731266">
                  <a:moveTo>
                    <a:pt x="0" y="365633"/>
                  </a:moveTo>
                  <a:cubicBezTo>
                    <a:pt x="0" y="163703"/>
                    <a:pt x="163703" y="0"/>
                    <a:pt x="365633" y="0"/>
                  </a:cubicBezTo>
                  <a:cubicBezTo>
                    <a:pt x="369189" y="0"/>
                    <a:pt x="372745" y="1016"/>
                    <a:pt x="375666" y="2921"/>
                  </a:cubicBezTo>
                  <a:lnTo>
                    <a:pt x="365633" y="19050"/>
                  </a:lnTo>
                  <a:lnTo>
                    <a:pt x="365633" y="0"/>
                  </a:lnTo>
                  <a:lnTo>
                    <a:pt x="365633" y="19050"/>
                  </a:lnTo>
                  <a:lnTo>
                    <a:pt x="365633" y="0"/>
                  </a:lnTo>
                  <a:cubicBezTo>
                    <a:pt x="567563" y="0"/>
                    <a:pt x="731266" y="163703"/>
                    <a:pt x="731266" y="365633"/>
                  </a:cubicBezTo>
                  <a:cubicBezTo>
                    <a:pt x="731266" y="369443"/>
                    <a:pt x="730123" y="373126"/>
                    <a:pt x="728091" y="376174"/>
                  </a:cubicBezTo>
                  <a:lnTo>
                    <a:pt x="712216" y="365633"/>
                  </a:lnTo>
                  <a:lnTo>
                    <a:pt x="731266" y="365633"/>
                  </a:lnTo>
                  <a:cubicBezTo>
                    <a:pt x="731266" y="567563"/>
                    <a:pt x="567563" y="731266"/>
                    <a:pt x="365633" y="731266"/>
                  </a:cubicBezTo>
                  <a:lnTo>
                    <a:pt x="365633" y="712216"/>
                  </a:lnTo>
                  <a:lnTo>
                    <a:pt x="365633" y="731266"/>
                  </a:lnTo>
                  <a:cubicBezTo>
                    <a:pt x="163703" y="731266"/>
                    <a:pt x="0" y="567563"/>
                    <a:pt x="0" y="365633"/>
                  </a:cubicBezTo>
                  <a:lnTo>
                    <a:pt x="19050" y="365633"/>
                  </a:lnTo>
                  <a:lnTo>
                    <a:pt x="0" y="365633"/>
                  </a:lnTo>
                  <a:moveTo>
                    <a:pt x="38100" y="365633"/>
                  </a:moveTo>
                  <a:lnTo>
                    <a:pt x="19050" y="365633"/>
                  </a:lnTo>
                  <a:lnTo>
                    <a:pt x="38100" y="365633"/>
                  </a:lnTo>
                  <a:cubicBezTo>
                    <a:pt x="38100" y="546481"/>
                    <a:pt x="184785" y="693166"/>
                    <a:pt x="365633" y="693166"/>
                  </a:cubicBezTo>
                  <a:cubicBezTo>
                    <a:pt x="546481" y="693166"/>
                    <a:pt x="693166" y="546481"/>
                    <a:pt x="693166" y="365633"/>
                  </a:cubicBezTo>
                  <a:cubicBezTo>
                    <a:pt x="693166" y="361823"/>
                    <a:pt x="694309" y="358140"/>
                    <a:pt x="696341" y="355092"/>
                  </a:cubicBezTo>
                  <a:lnTo>
                    <a:pt x="712216" y="365633"/>
                  </a:lnTo>
                  <a:lnTo>
                    <a:pt x="693166" y="365633"/>
                  </a:lnTo>
                  <a:cubicBezTo>
                    <a:pt x="693166" y="184785"/>
                    <a:pt x="546481" y="38100"/>
                    <a:pt x="365633" y="38100"/>
                  </a:cubicBezTo>
                  <a:cubicBezTo>
                    <a:pt x="362077" y="38100"/>
                    <a:pt x="358521" y="37084"/>
                    <a:pt x="355600" y="35179"/>
                  </a:cubicBezTo>
                  <a:lnTo>
                    <a:pt x="365633" y="19050"/>
                  </a:lnTo>
                  <a:lnTo>
                    <a:pt x="365633" y="38100"/>
                  </a:lnTo>
                  <a:cubicBezTo>
                    <a:pt x="184785" y="38100"/>
                    <a:pt x="38100" y="184785"/>
                    <a:pt x="38100" y="365633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5" id="25"/>
          <p:cNvSpPr txBox="true"/>
          <p:nvPr/>
        </p:nvSpPr>
        <p:spPr>
          <a:xfrm rot="0">
            <a:off x="7887965" y="4603477"/>
            <a:ext cx="308074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97579" y="4558308"/>
            <a:ext cx="2567434" cy="33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Documentarea .ino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97579" y="4970115"/>
            <a:ext cx="8166199" cy="43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Finalizarea și organizarea fișierelor de cod Arduino.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273430" y="6114158"/>
            <a:ext cx="693093" cy="28575"/>
            <a:chOff x="0" y="0"/>
            <a:chExt cx="924123" cy="381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924179" cy="38100"/>
            </a:xfrm>
            <a:custGeom>
              <a:avLst/>
              <a:gdLst/>
              <a:ahLst/>
              <a:cxnLst/>
              <a:rect r="r" b="b" t="t" l="l"/>
              <a:pathLst>
                <a:path h="38100" w="9241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05129" y="0"/>
                  </a:lnTo>
                  <a:cubicBezTo>
                    <a:pt x="915670" y="0"/>
                    <a:pt x="924179" y="8509"/>
                    <a:pt x="924179" y="19050"/>
                  </a:cubicBezTo>
                  <a:cubicBezTo>
                    <a:pt x="924179" y="29591"/>
                    <a:pt x="915543" y="38100"/>
                    <a:pt x="9051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7767861" y="5854304"/>
            <a:ext cx="548431" cy="548431"/>
            <a:chOff x="0" y="0"/>
            <a:chExt cx="731242" cy="73124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9050" y="19050"/>
              <a:ext cx="693166" cy="693166"/>
            </a:xfrm>
            <a:custGeom>
              <a:avLst/>
              <a:gdLst/>
              <a:ahLst/>
              <a:cxnLst/>
              <a:rect r="r" b="b" t="t" l="l"/>
              <a:pathLst>
                <a:path h="693166" w="693166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cubicBezTo>
                    <a:pt x="537972" y="0"/>
                    <a:pt x="693166" y="155194"/>
                    <a:pt x="693166" y="346583"/>
                  </a:cubicBezTo>
                  <a:cubicBezTo>
                    <a:pt x="693166" y="537972"/>
                    <a:pt x="537972" y="693166"/>
                    <a:pt x="346583" y="693166"/>
                  </a:cubicBezTo>
                  <a:cubicBezTo>
                    <a:pt x="155194" y="693166"/>
                    <a:pt x="0" y="537972"/>
                    <a:pt x="0" y="346583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731266" cy="731266"/>
            </a:xfrm>
            <a:custGeom>
              <a:avLst/>
              <a:gdLst/>
              <a:ahLst/>
              <a:cxnLst/>
              <a:rect r="r" b="b" t="t" l="l"/>
              <a:pathLst>
                <a:path h="731266" w="731266">
                  <a:moveTo>
                    <a:pt x="0" y="365633"/>
                  </a:moveTo>
                  <a:cubicBezTo>
                    <a:pt x="0" y="163703"/>
                    <a:pt x="163703" y="0"/>
                    <a:pt x="365633" y="0"/>
                  </a:cubicBezTo>
                  <a:cubicBezTo>
                    <a:pt x="369189" y="0"/>
                    <a:pt x="372745" y="1016"/>
                    <a:pt x="375666" y="2921"/>
                  </a:cubicBezTo>
                  <a:lnTo>
                    <a:pt x="365633" y="19050"/>
                  </a:lnTo>
                  <a:lnTo>
                    <a:pt x="365633" y="0"/>
                  </a:lnTo>
                  <a:lnTo>
                    <a:pt x="365633" y="19050"/>
                  </a:lnTo>
                  <a:lnTo>
                    <a:pt x="365633" y="0"/>
                  </a:lnTo>
                  <a:cubicBezTo>
                    <a:pt x="567563" y="0"/>
                    <a:pt x="731266" y="163703"/>
                    <a:pt x="731266" y="365633"/>
                  </a:cubicBezTo>
                  <a:cubicBezTo>
                    <a:pt x="731266" y="369443"/>
                    <a:pt x="730123" y="373126"/>
                    <a:pt x="728091" y="376174"/>
                  </a:cubicBezTo>
                  <a:lnTo>
                    <a:pt x="712216" y="365633"/>
                  </a:lnTo>
                  <a:lnTo>
                    <a:pt x="731266" y="365633"/>
                  </a:lnTo>
                  <a:cubicBezTo>
                    <a:pt x="731266" y="567563"/>
                    <a:pt x="567563" y="731266"/>
                    <a:pt x="365633" y="731266"/>
                  </a:cubicBezTo>
                  <a:lnTo>
                    <a:pt x="365633" y="712216"/>
                  </a:lnTo>
                  <a:lnTo>
                    <a:pt x="365633" y="731266"/>
                  </a:lnTo>
                  <a:cubicBezTo>
                    <a:pt x="163703" y="731266"/>
                    <a:pt x="0" y="567563"/>
                    <a:pt x="0" y="365633"/>
                  </a:cubicBezTo>
                  <a:lnTo>
                    <a:pt x="19050" y="365633"/>
                  </a:lnTo>
                  <a:lnTo>
                    <a:pt x="0" y="365633"/>
                  </a:lnTo>
                  <a:moveTo>
                    <a:pt x="38100" y="365633"/>
                  </a:moveTo>
                  <a:lnTo>
                    <a:pt x="19050" y="365633"/>
                  </a:lnTo>
                  <a:lnTo>
                    <a:pt x="38100" y="365633"/>
                  </a:lnTo>
                  <a:cubicBezTo>
                    <a:pt x="38100" y="546481"/>
                    <a:pt x="184785" y="693166"/>
                    <a:pt x="365633" y="693166"/>
                  </a:cubicBezTo>
                  <a:cubicBezTo>
                    <a:pt x="546481" y="693166"/>
                    <a:pt x="693166" y="546481"/>
                    <a:pt x="693166" y="365633"/>
                  </a:cubicBezTo>
                  <a:cubicBezTo>
                    <a:pt x="693166" y="361823"/>
                    <a:pt x="694309" y="358140"/>
                    <a:pt x="696341" y="355092"/>
                  </a:cubicBezTo>
                  <a:lnTo>
                    <a:pt x="712216" y="365633"/>
                  </a:lnTo>
                  <a:lnTo>
                    <a:pt x="693166" y="365633"/>
                  </a:lnTo>
                  <a:cubicBezTo>
                    <a:pt x="693166" y="184785"/>
                    <a:pt x="546481" y="38100"/>
                    <a:pt x="365633" y="38100"/>
                  </a:cubicBezTo>
                  <a:cubicBezTo>
                    <a:pt x="362077" y="38100"/>
                    <a:pt x="358521" y="37084"/>
                    <a:pt x="355600" y="35179"/>
                  </a:cubicBezTo>
                  <a:lnTo>
                    <a:pt x="365633" y="19050"/>
                  </a:lnTo>
                  <a:lnTo>
                    <a:pt x="365633" y="38100"/>
                  </a:lnTo>
                  <a:cubicBezTo>
                    <a:pt x="184785" y="38100"/>
                    <a:pt x="38100" y="184785"/>
                    <a:pt x="38100" y="365633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7887965" y="5974035"/>
            <a:ext cx="308074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197579" y="5928866"/>
            <a:ext cx="2567434" cy="33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Realizarea Aplicației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97579" y="6340674"/>
            <a:ext cx="8166199" cy="43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Dezvoltarea funcționalităților aplicației mobile de control.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273430" y="7484715"/>
            <a:ext cx="693093" cy="28575"/>
            <a:chOff x="0" y="0"/>
            <a:chExt cx="924123" cy="381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24179" cy="38100"/>
            </a:xfrm>
            <a:custGeom>
              <a:avLst/>
              <a:gdLst/>
              <a:ahLst/>
              <a:cxnLst/>
              <a:rect r="r" b="b" t="t" l="l"/>
              <a:pathLst>
                <a:path h="38100" w="924179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905129" y="0"/>
                  </a:lnTo>
                  <a:cubicBezTo>
                    <a:pt x="915670" y="0"/>
                    <a:pt x="924179" y="8509"/>
                    <a:pt x="924179" y="19050"/>
                  </a:cubicBezTo>
                  <a:cubicBezTo>
                    <a:pt x="924179" y="29591"/>
                    <a:pt x="915543" y="38100"/>
                    <a:pt x="90512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7767861" y="7224861"/>
            <a:ext cx="548431" cy="548431"/>
            <a:chOff x="0" y="0"/>
            <a:chExt cx="731242" cy="7312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19050" y="19050"/>
              <a:ext cx="693166" cy="693166"/>
            </a:xfrm>
            <a:custGeom>
              <a:avLst/>
              <a:gdLst/>
              <a:ahLst/>
              <a:cxnLst/>
              <a:rect r="r" b="b" t="t" l="l"/>
              <a:pathLst>
                <a:path h="693166" w="693166">
                  <a:moveTo>
                    <a:pt x="0" y="346583"/>
                  </a:moveTo>
                  <a:cubicBezTo>
                    <a:pt x="0" y="155194"/>
                    <a:pt x="155194" y="0"/>
                    <a:pt x="346583" y="0"/>
                  </a:cubicBezTo>
                  <a:cubicBezTo>
                    <a:pt x="537972" y="0"/>
                    <a:pt x="693166" y="155194"/>
                    <a:pt x="693166" y="346583"/>
                  </a:cubicBezTo>
                  <a:cubicBezTo>
                    <a:pt x="693166" y="537972"/>
                    <a:pt x="537972" y="693166"/>
                    <a:pt x="346583" y="693166"/>
                  </a:cubicBezTo>
                  <a:cubicBezTo>
                    <a:pt x="155194" y="693166"/>
                    <a:pt x="0" y="537972"/>
                    <a:pt x="0" y="346583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31266" cy="731266"/>
            </a:xfrm>
            <a:custGeom>
              <a:avLst/>
              <a:gdLst/>
              <a:ahLst/>
              <a:cxnLst/>
              <a:rect r="r" b="b" t="t" l="l"/>
              <a:pathLst>
                <a:path h="731266" w="731266">
                  <a:moveTo>
                    <a:pt x="0" y="365633"/>
                  </a:moveTo>
                  <a:cubicBezTo>
                    <a:pt x="0" y="163703"/>
                    <a:pt x="163703" y="0"/>
                    <a:pt x="365633" y="0"/>
                  </a:cubicBezTo>
                  <a:cubicBezTo>
                    <a:pt x="369189" y="0"/>
                    <a:pt x="372745" y="1016"/>
                    <a:pt x="375666" y="2921"/>
                  </a:cubicBezTo>
                  <a:lnTo>
                    <a:pt x="365633" y="19050"/>
                  </a:lnTo>
                  <a:lnTo>
                    <a:pt x="365633" y="0"/>
                  </a:lnTo>
                  <a:lnTo>
                    <a:pt x="365633" y="19050"/>
                  </a:lnTo>
                  <a:lnTo>
                    <a:pt x="365633" y="0"/>
                  </a:lnTo>
                  <a:cubicBezTo>
                    <a:pt x="567563" y="0"/>
                    <a:pt x="731266" y="163703"/>
                    <a:pt x="731266" y="365633"/>
                  </a:cubicBezTo>
                  <a:cubicBezTo>
                    <a:pt x="731266" y="369443"/>
                    <a:pt x="730123" y="373126"/>
                    <a:pt x="728091" y="376174"/>
                  </a:cubicBezTo>
                  <a:lnTo>
                    <a:pt x="712216" y="365633"/>
                  </a:lnTo>
                  <a:lnTo>
                    <a:pt x="731266" y="365633"/>
                  </a:lnTo>
                  <a:cubicBezTo>
                    <a:pt x="731266" y="567563"/>
                    <a:pt x="567563" y="731266"/>
                    <a:pt x="365633" y="731266"/>
                  </a:cubicBezTo>
                  <a:lnTo>
                    <a:pt x="365633" y="712216"/>
                  </a:lnTo>
                  <a:lnTo>
                    <a:pt x="365633" y="731266"/>
                  </a:lnTo>
                  <a:cubicBezTo>
                    <a:pt x="163703" y="731266"/>
                    <a:pt x="0" y="567563"/>
                    <a:pt x="0" y="365633"/>
                  </a:cubicBezTo>
                  <a:lnTo>
                    <a:pt x="19050" y="365633"/>
                  </a:lnTo>
                  <a:lnTo>
                    <a:pt x="0" y="365633"/>
                  </a:lnTo>
                  <a:moveTo>
                    <a:pt x="38100" y="365633"/>
                  </a:moveTo>
                  <a:lnTo>
                    <a:pt x="19050" y="365633"/>
                  </a:lnTo>
                  <a:lnTo>
                    <a:pt x="38100" y="365633"/>
                  </a:lnTo>
                  <a:cubicBezTo>
                    <a:pt x="38100" y="546481"/>
                    <a:pt x="184785" y="693166"/>
                    <a:pt x="365633" y="693166"/>
                  </a:cubicBezTo>
                  <a:cubicBezTo>
                    <a:pt x="546481" y="693166"/>
                    <a:pt x="693166" y="546481"/>
                    <a:pt x="693166" y="365633"/>
                  </a:cubicBezTo>
                  <a:cubicBezTo>
                    <a:pt x="693166" y="361823"/>
                    <a:pt x="694309" y="358140"/>
                    <a:pt x="696341" y="355092"/>
                  </a:cubicBezTo>
                  <a:lnTo>
                    <a:pt x="712216" y="365633"/>
                  </a:lnTo>
                  <a:lnTo>
                    <a:pt x="693166" y="365633"/>
                  </a:lnTo>
                  <a:cubicBezTo>
                    <a:pt x="693166" y="184785"/>
                    <a:pt x="546481" y="38100"/>
                    <a:pt x="365633" y="38100"/>
                  </a:cubicBezTo>
                  <a:cubicBezTo>
                    <a:pt x="362077" y="38100"/>
                    <a:pt x="358521" y="37084"/>
                    <a:pt x="355600" y="35179"/>
                  </a:cubicBezTo>
                  <a:lnTo>
                    <a:pt x="365633" y="19050"/>
                  </a:lnTo>
                  <a:lnTo>
                    <a:pt x="365633" y="38100"/>
                  </a:lnTo>
                  <a:cubicBezTo>
                    <a:pt x="184785" y="38100"/>
                    <a:pt x="38100" y="184785"/>
                    <a:pt x="38100" y="365633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7887965" y="7344594"/>
            <a:ext cx="308074" cy="346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75"/>
              </a:lnSpc>
            </a:pPr>
            <a:r>
              <a:rPr lang="en-US" sz="237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9197579" y="7299424"/>
            <a:ext cx="2567434" cy="339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Testarea Robotului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197579" y="7711231"/>
            <a:ext cx="8166199" cy="436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Sesiuni dedicate pentru verificarea completă a performanței.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782222" y="8340775"/>
            <a:ext cx="9581555" cy="80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8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Acest instrument ne-a ajutat să prioritizăm activitățile și să asigurăm o progresie armonioasă a proiectului.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805309" y="515541"/>
            <a:ext cx="5971729" cy="597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Analiza Colaborării în Echipă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5309" y="1458218"/>
            <a:ext cx="16677382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Colaborarea a fost pilonul central al succesului proiectului, chiar și în fața provocărilor.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5309" y="2236440"/>
            <a:ext cx="3579465" cy="47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Aspecte Pozitive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5784" y="2929235"/>
            <a:ext cx="8112175" cy="1262360"/>
            <a:chOff x="0" y="0"/>
            <a:chExt cx="10816233" cy="16831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10790810" cy="1657731"/>
            </a:xfrm>
            <a:custGeom>
              <a:avLst/>
              <a:gdLst/>
              <a:ahLst/>
              <a:cxnLst/>
              <a:rect r="r" b="b" t="t" l="l"/>
              <a:pathLst>
                <a:path h="1657731" w="10790810">
                  <a:moveTo>
                    <a:pt x="0" y="644271"/>
                  </a:moveTo>
                  <a:cubicBezTo>
                    <a:pt x="0" y="288417"/>
                    <a:pt x="292227" y="0"/>
                    <a:pt x="652653" y="0"/>
                  </a:cubicBezTo>
                  <a:lnTo>
                    <a:pt x="10138156" y="0"/>
                  </a:lnTo>
                  <a:cubicBezTo>
                    <a:pt x="10498582" y="0"/>
                    <a:pt x="10790810" y="288417"/>
                    <a:pt x="10790810" y="644271"/>
                  </a:cubicBezTo>
                  <a:lnTo>
                    <a:pt x="10790810" y="1013460"/>
                  </a:lnTo>
                  <a:cubicBezTo>
                    <a:pt x="10790810" y="1369314"/>
                    <a:pt x="10498582" y="1657731"/>
                    <a:pt x="10138156" y="1657731"/>
                  </a:cubicBezTo>
                  <a:lnTo>
                    <a:pt x="652653" y="1657731"/>
                  </a:lnTo>
                  <a:cubicBezTo>
                    <a:pt x="292227" y="1657731"/>
                    <a:pt x="0" y="1369314"/>
                    <a:pt x="0" y="1013460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16210" cy="1683131"/>
            </a:xfrm>
            <a:custGeom>
              <a:avLst/>
              <a:gdLst/>
              <a:ahLst/>
              <a:cxnLst/>
              <a:rect r="r" b="b" t="t" l="l"/>
              <a:pathLst>
                <a:path h="1683131" w="10816210">
                  <a:moveTo>
                    <a:pt x="0" y="656971"/>
                  </a:moveTo>
                  <a:cubicBezTo>
                    <a:pt x="0" y="294005"/>
                    <a:pt x="298069" y="0"/>
                    <a:pt x="665353" y="0"/>
                  </a:cubicBezTo>
                  <a:lnTo>
                    <a:pt x="10150856" y="0"/>
                  </a:lnTo>
                  <a:lnTo>
                    <a:pt x="10150856" y="12700"/>
                  </a:lnTo>
                  <a:lnTo>
                    <a:pt x="10150856" y="0"/>
                  </a:lnTo>
                  <a:cubicBezTo>
                    <a:pt x="10518140" y="0"/>
                    <a:pt x="10816210" y="294005"/>
                    <a:pt x="10816210" y="656971"/>
                  </a:cubicBezTo>
                  <a:lnTo>
                    <a:pt x="10803510" y="656971"/>
                  </a:lnTo>
                  <a:lnTo>
                    <a:pt x="10816210" y="656971"/>
                  </a:lnTo>
                  <a:lnTo>
                    <a:pt x="10816210" y="1026160"/>
                  </a:lnTo>
                  <a:lnTo>
                    <a:pt x="10803510" y="1026160"/>
                  </a:lnTo>
                  <a:lnTo>
                    <a:pt x="10816210" y="1026160"/>
                  </a:lnTo>
                  <a:cubicBezTo>
                    <a:pt x="10816210" y="1389126"/>
                    <a:pt x="10518140" y="1683131"/>
                    <a:pt x="10150856" y="1683131"/>
                  </a:cubicBezTo>
                  <a:lnTo>
                    <a:pt x="10150856" y="1670431"/>
                  </a:lnTo>
                  <a:lnTo>
                    <a:pt x="10150856" y="1683131"/>
                  </a:lnTo>
                  <a:lnTo>
                    <a:pt x="665353" y="1683131"/>
                  </a:lnTo>
                  <a:lnTo>
                    <a:pt x="665353" y="1670431"/>
                  </a:lnTo>
                  <a:lnTo>
                    <a:pt x="665353" y="1683131"/>
                  </a:lnTo>
                  <a:cubicBezTo>
                    <a:pt x="298069" y="1683131"/>
                    <a:pt x="0" y="1389126"/>
                    <a:pt x="0" y="1026160"/>
                  </a:cubicBezTo>
                  <a:lnTo>
                    <a:pt x="0" y="656971"/>
                  </a:lnTo>
                  <a:lnTo>
                    <a:pt x="12700" y="656971"/>
                  </a:lnTo>
                  <a:lnTo>
                    <a:pt x="0" y="656971"/>
                  </a:lnTo>
                  <a:moveTo>
                    <a:pt x="25400" y="656971"/>
                  </a:moveTo>
                  <a:lnTo>
                    <a:pt x="25400" y="1026160"/>
                  </a:lnTo>
                  <a:lnTo>
                    <a:pt x="12700" y="1026160"/>
                  </a:lnTo>
                  <a:lnTo>
                    <a:pt x="25400" y="1026160"/>
                  </a:lnTo>
                  <a:cubicBezTo>
                    <a:pt x="25400" y="1374902"/>
                    <a:pt x="311785" y="1657731"/>
                    <a:pt x="665353" y="1657731"/>
                  </a:cubicBezTo>
                  <a:lnTo>
                    <a:pt x="10150856" y="1657731"/>
                  </a:lnTo>
                  <a:cubicBezTo>
                    <a:pt x="10504425" y="1657731"/>
                    <a:pt x="10790810" y="1374775"/>
                    <a:pt x="10790810" y="1026160"/>
                  </a:cubicBezTo>
                  <a:lnTo>
                    <a:pt x="10790810" y="656971"/>
                  </a:lnTo>
                  <a:cubicBezTo>
                    <a:pt x="10790809" y="308356"/>
                    <a:pt x="10504424" y="25400"/>
                    <a:pt x="10150856" y="25400"/>
                  </a:cubicBezTo>
                  <a:lnTo>
                    <a:pt x="665353" y="25400"/>
                  </a:lnTo>
                  <a:lnTo>
                    <a:pt x="665353" y="12700"/>
                  </a:lnTo>
                  <a:lnTo>
                    <a:pt x="665353" y="25400"/>
                  </a:lnTo>
                  <a:cubicBezTo>
                    <a:pt x="311785" y="25400"/>
                    <a:pt x="25400" y="308356"/>
                    <a:pt x="25400" y="656971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1025575" y="3130451"/>
            <a:ext cx="2237185" cy="30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Distribuție Clară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5575" y="3582590"/>
            <a:ext cx="7652594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Fiecare membru și-a cunoscut exact responsabilitățile.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5784" y="4373761"/>
            <a:ext cx="8112175" cy="1262360"/>
            <a:chOff x="0" y="0"/>
            <a:chExt cx="10816233" cy="16831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10790810" cy="1657731"/>
            </a:xfrm>
            <a:custGeom>
              <a:avLst/>
              <a:gdLst/>
              <a:ahLst/>
              <a:cxnLst/>
              <a:rect r="r" b="b" t="t" l="l"/>
              <a:pathLst>
                <a:path h="1657731" w="10790810">
                  <a:moveTo>
                    <a:pt x="0" y="644271"/>
                  </a:moveTo>
                  <a:cubicBezTo>
                    <a:pt x="0" y="288417"/>
                    <a:pt x="292227" y="0"/>
                    <a:pt x="652653" y="0"/>
                  </a:cubicBezTo>
                  <a:lnTo>
                    <a:pt x="10138156" y="0"/>
                  </a:lnTo>
                  <a:cubicBezTo>
                    <a:pt x="10498582" y="0"/>
                    <a:pt x="10790810" y="288417"/>
                    <a:pt x="10790810" y="644271"/>
                  </a:cubicBezTo>
                  <a:lnTo>
                    <a:pt x="10790810" y="1013460"/>
                  </a:lnTo>
                  <a:cubicBezTo>
                    <a:pt x="10790810" y="1369314"/>
                    <a:pt x="10498582" y="1657731"/>
                    <a:pt x="10138156" y="1657731"/>
                  </a:cubicBezTo>
                  <a:lnTo>
                    <a:pt x="652653" y="1657731"/>
                  </a:lnTo>
                  <a:cubicBezTo>
                    <a:pt x="292227" y="1657731"/>
                    <a:pt x="0" y="1369314"/>
                    <a:pt x="0" y="1013460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16210" cy="1683131"/>
            </a:xfrm>
            <a:custGeom>
              <a:avLst/>
              <a:gdLst/>
              <a:ahLst/>
              <a:cxnLst/>
              <a:rect r="r" b="b" t="t" l="l"/>
              <a:pathLst>
                <a:path h="1683131" w="10816210">
                  <a:moveTo>
                    <a:pt x="0" y="656971"/>
                  </a:moveTo>
                  <a:cubicBezTo>
                    <a:pt x="0" y="294005"/>
                    <a:pt x="298069" y="0"/>
                    <a:pt x="665353" y="0"/>
                  </a:cubicBezTo>
                  <a:lnTo>
                    <a:pt x="10150856" y="0"/>
                  </a:lnTo>
                  <a:lnTo>
                    <a:pt x="10150856" y="12700"/>
                  </a:lnTo>
                  <a:lnTo>
                    <a:pt x="10150856" y="0"/>
                  </a:lnTo>
                  <a:cubicBezTo>
                    <a:pt x="10518140" y="0"/>
                    <a:pt x="10816210" y="294005"/>
                    <a:pt x="10816210" y="656971"/>
                  </a:cubicBezTo>
                  <a:lnTo>
                    <a:pt x="10803510" y="656971"/>
                  </a:lnTo>
                  <a:lnTo>
                    <a:pt x="10816210" y="656971"/>
                  </a:lnTo>
                  <a:lnTo>
                    <a:pt x="10816210" y="1026160"/>
                  </a:lnTo>
                  <a:lnTo>
                    <a:pt x="10803510" y="1026160"/>
                  </a:lnTo>
                  <a:lnTo>
                    <a:pt x="10816210" y="1026160"/>
                  </a:lnTo>
                  <a:cubicBezTo>
                    <a:pt x="10816210" y="1389126"/>
                    <a:pt x="10518140" y="1683131"/>
                    <a:pt x="10150856" y="1683131"/>
                  </a:cubicBezTo>
                  <a:lnTo>
                    <a:pt x="10150856" y="1670431"/>
                  </a:lnTo>
                  <a:lnTo>
                    <a:pt x="10150856" y="1683131"/>
                  </a:lnTo>
                  <a:lnTo>
                    <a:pt x="665353" y="1683131"/>
                  </a:lnTo>
                  <a:lnTo>
                    <a:pt x="665353" y="1670431"/>
                  </a:lnTo>
                  <a:lnTo>
                    <a:pt x="665353" y="1683131"/>
                  </a:lnTo>
                  <a:cubicBezTo>
                    <a:pt x="298069" y="1683131"/>
                    <a:pt x="0" y="1389126"/>
                    <a:pt x="0" y="1026160"/>
                  </a:cubicBezTo>
                  <a:lnTo>
                    <a:pt x="0" y="656971"/>
                  </a:lnTo>
                  <a:lnTo>
                    <a:pt x="12700" y="656971"/>
                  </a:lnTo>
                  <a:lnTo>
                    <a:pt x="0" y="656971"/>
                  </a:lnTo>
                  <a:moveTo>
                    <a:pt x="25400" y="656971"/>
                  </a:moveTo>
                  <a:lnTo>
                    <a:pt x="25400" y="1026160"/>
                  </a:lnTo>
                  <a:lnTo>
                    <a:pt x="12700" y="1026160"/>
                  </a:lnTo>
                  <a:lnTo>
                    <a:pt x="25400" y="1026160"/>
                  </a:lnTo>
                  <a:cubicBezTo>
                    <a:pt x="25400" y="1374902"/>
                    <a:pt x="311785" y="1657731"/>
                    <a:pt x="665353" y="1657731"/>
                  </a:cubicBezTo>
                  <a:lnTo>
                    <a:pt x="10150856" y="1657731"/>
                  </a:lnTo>
                  <a:cubicBezTo>
                    <a:pt x="10504425" y="1657731"/>
                    <a:pt x="10790810" y="1374775"/>
                    <a:pt x="10790810" y="1026160"/>
                  </a:cubicBezTo>
                  <a:lnTo>
                    <a:pt x="10790810" y="656971"/>
                  </a:lnTo>
                  <a:cubicBezTo>
                    <a:pt x="10790809" y="308356"/>
                    <a:pt x="10504424" y="25400"/>
                    <a:pt x="10150856" y="25400"/>
                  </a:cubicBezTo>
                  <a:lnTo>
                    <a:pt x="665353" y="25400"/>
                  </a:lnTo>
                  <a:lnTo>
                    <a:pt x="665353" y="12700"/>
                  </a:lnTo>
                  <a:lnTo>
                    <a:pt x="665353" y="25400"/>
                  </a:lnTo>
                  <a:cubicBezTo>
                    <a:pt x="311785" y="25400"/>
                    <a:pt x="25400" y="308356"/>
                    <a:pt x="25400" y="656971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1025575" y="4574976"/>
            <a:ext cx="2237185" cy="30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Organizare Eficientă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5575" y="5027116"/>
            <a:ext cx="7652594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Fluxul dintre achiziții, programare și testare a fost bine coordonat.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95784" y="5818286"/>
            <a:ext cx="8112175" cy="1262360"/>
            <a:chOff x="0" y="0"/>
            <a:chExt cx="10816233" cy="16831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0790810" cy="1657731"/>
            </a:xfrm>
            <a:custGeom>
              <a:avLst/>
              <a:gdLst/>
              <a:ahLst/>
              <a:cxnLst/>
              <a:rect r="r" b="b" t="t" l="l"/>
              <a:pathLst>
                <a:path h="1657731" w="10790810">
                  <a:moveTo>
                    <a:pt x="0" y="644271"/>
                  </a:moveTo>
                  <a:cubicBezTo>
                    <a:pt x="0" y="288417"/>
                    <a:pt x="292227" y="0"/>
                    <a:pt x="652653" y="0"/>
                  </a:cubicBezTo>
                  <a:lnTo>
                    <a:pt x="10138156" y="0"/>
                  </a:lnTo>
                  <a:cubicBezTo>
                    <a:pt x="10498582" y="0"/>
                    <a:pt x="10790810" y="288417"/>
                    <a:pt x="10790810" y="644271"/>
                  </a:cubicBezTo>
                  <a:lnTo>
                    <a:pt x="10790810" y="1013460"/>
                  </a:lnTo>
                  <a:cubicBezTo>
                    <a:pt x="10790810" y="1369314"/>
                    <a:pt x="10498582" y="1657731"/>
                    <a:pt x="10138156" y="1657731"/>
                  </a:cubicBezTo>
                  <a:lnTo>
                    <a:pt x="652653" y="1657731"/>
                  </a:lnTo>
                  <a:cubicBezTo>
                    <a:pt x="292227" y="1657731"/>
                    <a:pt x="0" y="1369314"/>
                    <a:pt x="0" y="1013460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16210" cy="1683131"/>
            </a:xfrm>
            <a:custGeom>
              <a:avLst/>
              <a:gdLst/>
              <a:ahLst/>
              <a:cxnLst/>
              <a:rect r="r" b="b" t="t" l="l"/>
              <a:pathLst>
                <a:path h="1683131" w="10816210">
                  <a:moveTo>
                    <a:pt x="0" y="656971"/>
                  </a:moveTo>
                  <a:cubicBezTo>
                    <a:pt x="0" y="294005"/>
                    <a:pt x="298069" y="0"/>
                    <a:pt x="665353" y="0"/>
                  </a:cubicBezTo>
                  <a:lnTo>
                    <a:pt x="10150856" y="0"/>
                  </a:lnTo>
                  <a:lnTo>
                    <a:pt x="10150856" y="12700"/>
                  </a:lnTo>
                  <a:lnTo>
                    <a:pt x="10150856" y="0"/>
                  </a:lnTo>
                  <a:cubicBezTo>
                    <a:pt x="10518140" y="0"/>
                    <a:pt x="10816210" y="294005"/>
                    <a:pt x="10816210" y="656971"/>
                  </a:cubicBezTo>
                  <a:lnTo>
                    <a:pt x="10803510" y="656971"/>
                  </a:lnTo>
                  <a:lnTo>
                    <a:pt x="10816210" y="656971"/>
                  </a:lnTo>
                  <a:lnTo>
                    <a:pt x="10816210" y="1026160"/>
                  </a:lnTo>
                  <a:lnTo>
                    <a:pt x="10803510" y="1026160"/>
                  </a:lnTo>
                  <a:lnTo>
                    <a:pt x="10816210" y="1026160"/>
                  </a:lnTo>
                  <a:cubicBezTo>
                    <a:pt x="10816210" y="1389126"/>
                    <a:pt x="10518140" y="1683131"/>
                    <a:pt x="10150856" y="1683131"/>
                  </a:cubicBezTo>
                  <a:lnTo>
                    <a:pt x="10150856" y="1670431"/>
                  </a:lnTo>
                  <a:lnTo>
                    <a:pt x="10150856" y="1683131"/>
                  </a:lnTo>
                  <a:lnTo>
                    <a:pt x="665353" y="1683131"/>
                  </a:lnTo>
                  <a:lnTo>
                    <a:pt x="665353" y="1670431"/>
                  </a:lnTo>
                  <a:lnTo>
                    <a:pt x="665353" y="1683131"/>
                  </a:lnTo>
                  <a:cubicBezTo>
                    <a:pt x="298069" y="1683131"/>
                    <a:pt x="0" y="1389126"/>
                    <a:pt x="0" y="1026160"/>
                  </a:cubicBezTo>
                  <a:lnTo>
                    <a:pt x="0" y="656971"/>
                  </a:lnTo>
                  <a:lnTo>
                    <a:pt x="12700" y="656971"/>
                  </a:lnTo>
                  <a:lnTo>
                    <a:pt x="0" y="656971"/>
                  </a:lnTo>
                  <a:moveTo>
                    <a:pt x="25400" y="656971"/>
                  </a:moveTo>
                  <a:lnTo>
                    <a:pt x="25400" y="1026160"/>
                  </a:lnTo>
                  <a:lnTo>
                    <a:pt x="12700" y="1026160"/>
                  </a:lnTo>
                  <a:lnTo>
                    <a:pt x="25400" y="1026160"/>
                  </a:lnTo>
                  <a:cubicBezTo>
                    <a:pt x="25400" y="1374902"/>
                    <a:pt x="311785" y="1657731"/>
                    <a:pt x="665353" y="1657731"/>
                  </a:cubicBezTo>
                  <a:lnTo>
                    <a:pt x="10150856" y="1657731"/>
                  </a:lnTo>
                  <a:cubicBezTo>
                    <a:pt x="10504425" y="1657731"/>
                    <a:pt x="10790810" y="1374775"/>
                    <a:pt x="10790810" y="1026160"/>
                  </a:cubicBezTo>
                  <a:lnTo>
                    <a:pt x="10790810" y="656971"/>
                  </a:lnTo>
                  <a:cubicBezTo>
                    <a:pt x="10790809" y="308356"/>
                    <a:pt x="10504424" y="25400"/>
                    <a:pt x="10150856" y="25400"/>
                  </a:cubicBezTo>
                  <a:lnTo>
                    <a:pt x="665353" y="25400"/>
                  </a:lnTo>
                  <a:lnTo>
                    <a:pt x="665353" y="12700"/>
                  </a:lnTo>
                  <a:lnTo>
                    <a:pt x="665353" y="25400"/>
                  </a:lnTo>
                  <a:cubicBezTo>
                    <a:pt x="311785" y="25400"/>
                    <a:pt x="25400" y="308356"/>
                    <a:pt x="25400" y="656971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1025575" y="6019502"/>
            <a:ext cx="2428578" cy="30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Comunicare Constantă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5575" y="6471642"/>
            <a:ext cx="7652594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Chat-ul Basecamp a facilitat schimbul rapid de informații.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95784" y="7262812"/>
            <a:ext cx="8112175" cy="1262360"/>
            <a:chOff x="0" y="0"/>
            <a:chExt cx="10816233" cy="168314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2700" y="12700"/>
              <a:ext cx="10790810" cy="1657731"/>
            </a:xfrm>
            <a:custGeom>
              <a:avLst/>
              <a:gdLst/>
              <a:ahLst/>
              <a:cxnLst/>
              <a:rect r="r" b="b" t="t" l="l"/>
              <a:pathLst>
                <a:path h="1657731" w="10790810">
                  <a:moveTo>
                    <a:pt x="0" y="644271"/>
                  </a:moveTo>
                  <a:cubicBezTo>
                    <a:pt x="0" y="288417"/>
                    <a:pt x="292227" y="0"/>
                    <a:pt x="652653" y="0"/>
                  </a:cubicBezTo>
                  <a:lnTo>
                    <a:pt x="10138156" y="0"/>
                  </a:lnTo>
                  <a:cubicBezTo>
                    <a:pt x="10498582" y="0"/>
                    <a:pt x="10790810" y="288417"/>
                    <a:pt x="10790810" y="644271"/>
                  </a:cubicBezTo>
                  <a:lnTo>
                    <a:pt x="10790810" y="1013460"/>
                  </a:lnTo>
                  <a:cubicBezTo>
                    <a:pt x="10790810" y="1369314"/>
                    <a:pt x="10498582" y="1657731"/>
                    <a:pt x="10138156" y="1657731"/>
                  </a:cubicBezTo>
                  <a:lnTo>
                    <a:pt x="652653" y="1657731"/>
                  </a:lnTo>
                  <a:cubicBezTo>
                    <a:pt x="292227" y="1657731"/>
                    <a:pt x="0" y="1369314"/>
                    <a:pt x="0" y="1013460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816210" cy="1683131"/>
            </a:xfrm>
            <a:custGeom>
              <a:avLst/>
              <a:gdLst/>
              <a:ahLst/>
              <a:cxnLst/>
              <a:rect r="r" b="b" t="t" l="l"/>
              <a:pathLst>
                <a:path h="1683131" w="10816210">
                  <a:moveTo>
                    <a:pt x="0" y="656971"/>
                  </a:moveTo>
                  <a:cubicBezTo>
                    <a:pt x="0" y="294005"/>
                    <a:pt x="298069" y="0"/>
                    <a:pt x="665353" y="0"/>
                  </a:cubicBezTo>
                  <a:lnTo>
                    <a:pt x="10150856" y="0"/>
                  </a:lnTo>
                  <a:lnTo>
                    <a:pt x="10150856" y="12700"/>
                  </a:lnTo>
                  <a:lnTo>
                    <a:pt x="10150856" y="0"/>
                  </a:lnTo>
                  <a:cubicBezTo>
                    <a:pt x="10518140" y="0"/>
                    <a:pt x="10816210" y="294005"/>
                    <a:pt x="10816210" y="656971"/>
                  </a:cubicBezTo>
                  <a:lnTo>
                    <a:pt x="10803510" y="656971"/>
                  </a:lnTo>
                  <a:lnTo>
                    <a:pt x="10816210" y="656971"/>
                  </a:lnTo>
                  <a:lnTo>
                    <a:pt x="10816210" y="1026160"/>
                  </a:lnTo>
                  <a:lnTo>
                    <a:pt x="10803510" y="1026160"/>
                  </a:lnTo>
                  <a:lnTo>
                    <a:pt x="10816210" y="1026160"/>
                  </a:lnTo>
                  <a:cubicBezTo>
                    <a:pt x="10816210" y="1389126"/>
                    <a:pt x="10518140" y="1683131"/>
                    <a:pt x="10150856" y="1683131"/>
                  </a:cubicBezTo>
                  <a:lnTo>
                    <a:pt x="10150856" y="1670431"/>
                  </a:lnTo>
                  <a:lnTo>
                    <a:pt x="10150856" y="1683131"/>
                  </a:lnTo>
                  <a:lnTo>
                    <a:pt x="665353" y="1683131"/>
                  </a:lnTo>
                  <a:lnTo>
                    <a:pt x="665353" y="1670431"/>
                  </a:lnTo>
                  <a:lnTo>
                    <a:pt x="665353" y="1683131"/>
                  </a:lnTo>
                  <a:cubicBezTo>
                    <a:pt x="298069" y="1683131"/>
                    <a:pt x="0" y="1389126"/>
                    <a:pt x="0" y="1026160"/>
                  </a:cubicBezTo>
                  <a:lnTo>
                    <a:pt x="0" y="656971"/>
                  </a:lnTo>
                  <a:lnTo>
                    <a:pt x="12700" y="656971"/>
                  </a:lnTo>
                  <a:lnTo>
                    <a:pt x="0" y="656971"/>
                  </a:lnTo>
                  <a:moveTo>
                    <a:pt x="25400" y="656971"/>
                  </a:moveTo>
                  <a:lnTo>
                    <a:pt x="25400" y="1026160"/>
                  </a:lnTo>
                  <a:lnTo>
                    <a:pt x="12700" y="1026160"/>
                  </a:lnTo>
                  <a:lnTo>
                    <a:pt x="25400" y="1026160"/>
                  </a:lnTo>
                  <a:cubicBezTo>
                    <a:pt x="25400" y="1374902"/>
                    <a:pt x="311785" y="1657731"/>
                    <a:pt x="665353" y="1657731"/>
                  </a:cubicBezTo>
                  <a:lnTo>
                    <a:pt x="10150856" y="1657731"/>
                  </a:lnTo>
                  <a:cubicBezTo>
                    <a:pt x="10504425" y="1657731"/>
                    <a:pt x="10790810" y="1374775"/>
                    <a:pt x="10790810" y="1026160"/>
                  </a:cubicBezTo>
                  <a:lnTo>
                    <a:pt x="10790810" y="656971"/>
                  </a:lnTo>
                  <a:cubicBezTo>
                    <a:pt x="10790809" y="308356"/>
                    <a:pt x="10504424" y="25400"/>
                    <a:pt x="10150856" y="25400"/>
                  </a:cubicBezTo>
                  <a:lnTo>
                    <a:pt x="665353" y="25400"/>
                  </a:lnTo>
                  <a:lnTo>
                    <a:pt x="665353" y="12700"/>
                  </a:lnTo>
                  <a:lnTo>
                    <a:pt x="665353" y="25400"/>
                  </a:lnTo>
                  <a:cubicBezTo>
                    <a:pt x="311785" y="25400"/>
                    <a:pt x="25400" y="308356"/>
                    <a:pt x="25400" y="656971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7" id="27"/>
          <p:cNvSpPr txBox="true"/>
          <p:nvPr/>
        </p:nvSpPr>
        <p:spPr>
          <a:xfrm rot="0">
            <a:off x="1025575" y="7464029"/>
            <a:ext cx="2237185" cy="30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Planificare Precisă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5575" y="7916167"/>
            <a:ext cx="7652594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Stabilirea deadline-urilor clare a ajutat la menținerea ritmului.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399091" y="2236440"/>
            <a:ext cx="3797796" cy="47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Dificultăți Întâmpinate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384804" y="2924472"/>
            <a:ext cx="8121700" cy="1290935"/>
            <a:chOff x="0" y="0"/>
            <a:chExt cx="10828933" cy="172124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9050" y="19050"/>
              <a:ext cx="10790809" cy="1683131"/>
            </a:xfrm>
            <a:custGeom>
              <a:avLst/>
              <a:gdLst/>
              <a:ahLst/>
              <a:cxnLst/>
              <a:rect r="r" b="b" t="t" l="l"/>
              <a:pathLst>
                <a:path h="1683131" w="10790809">
                  <a:moveTo>
                    <a:pt x="0" y="182880"/>
                  </a:moveTo>
                  <a:cubicBezTo>
                    <a:pt x="0" y="81915"/>
                    <a:pt x="83439" y="0"/>
                    <a:pt x="186309" y="0"/>
                  </a:cubicBezTo>
                  <a:lnTo>
                    <a:pt x="10604500" y="0"/>
                  </a:lnTo>
                  <a:cubicBezTo>
                    <a:pt x="10707370" y="0"/>
                    <a:pt x="10790809" y="81915"/>
                    <a:pt x="10790809" y="182880"/>
                  </a:cubicBezTo>
                  <a:lnTo>
                    <a:pt x="10790809" y="1500251"/>
                  </a:lnTo>
                  <a:cubicBezTo>
                    <a:pt x="10790809" y="1601216"/>
                    <a:pt x="10707370" y="1683131"/>
                    <a:pt x="10604500" y="1683131"/>
                  </a:cubicBezTo>
                  <a:lnTo>
                    <a:pt x="186309" y="1683131"/>
                  </a:lnTo>
                  <a:cubicBezTo>
                    <a:pt x="83439" y="1683131"/>
                    <a:pt x="0" y="1601216"/>
                    <a:pt x="0" y="1500251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828909" cy="1721231"/>
            </a:xfrm>
            <a:custGeom>
              <a:avLst/>
              <a:gdLst/>
              <a:ahLst/>
              <a:cxnLst/>
              <a:rect r="r" b="b" t="t" l="l"/>
              <a:pathLst>
                <a:path h="1721231" w="10828909">
                  <a:moveTo>
                    <a:pt x="0" y="201930"/>
                  </a:moveTo>
                  <a:cubicBezTo>
                    <a:pt x="0" y="90043"/>
                    <a:pt x="92329" y="0"/>
                    <a:pt x="205359" y="0"/>
                  </a:cubicBezTo>
                  <a:lnTo>
                    <a:pt x="10623550" y="0"/>
                  </a:lnTo>
                  <a:lnTo>
                    <a:pt x="10623550" y="19050"/>
                  </a:lnTo>
                  <a:lnTo>
                    <a:pt x="10623550" y="0"/>
                  </a:lnTo>
                  <a:cubicBezTo>
                    <a:pt x="10736707" y="0"/>
                    <a:pt x="10828909" y="90043"/>
                    <a:pt x="10828909" y="201930"/>
                  </a:cubicBezTo>
                  <a:lnTo>
                    <a:pt x="10809859" y="201930"/>
                  </a:lnTo>
                  <a:lnTo>
                    <a:pt x="10828909" y="201930"/>
                  </a:lnTo>
                  <a:lnTo>
                    <a:pt x="10828909" y="1519301"/>
                  </a:lnTo>
                  <a:lnTo>
                    <a:pt x="10809859" y="1519301"/>
                  </a:lnTo>
                  <a:lnTo>
                    <a:pt x="10828909" y="1519301"/>
                  </a:lnTo>
                  <a:cubicBezTo>
                    <a:pt x="10828909" y="1631188"/>
                    <a:pt x="10736580" y="1721231"/>
                    <a:pt x="10623550" y="1721231"/>
                  </a:cubicBezTo>
                  <a:lnTo>
                    <a:pt x="10623550" y="1702181"/>
                  </a:lnTo>
                  <a:lnTo>
                    <a:pt x="10623550" y="1721231"/>
                  </a:lnTo>
                  <a:lnTo>
                    <a:pt x="205359" y="1721231"/>
                  </a:lnTo>
                  <a:lnTo>
                    <a:pt x="205359" y="1702181"/>
                  </a:lnTo>
                  <a:lnTo>
                    <a:pt x="205359" y="1721231"/>
                  </a:lnTo>
                  <a:cubicBezTo>
                    <a:pt x="92329" y="1721231"/>
                    <a:pt x="0" y="1631188"/>
                    <a:pt x="0" y="151930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519301"/>
                  </a:lnTo>
                  <a:lnTo>
                    <a:pt x="19050" y="1519301"/>
                  </a:lnTo>
                  <a:lnTo>
                    <a:pt x="38100" y="1519301"/>
                  </a:lnTo>
                  <a:cubicBezTo>
                    <a:pt x="38100" y="1609471"/>
                    <a:pt x="112649" y="1683131"/>
                    <a:pt x="205359" y="1683131"/>
                  </a:cubicBezTo>
                  <a:lnTo>
                    <a:pt x="10623550" y="1683131"/>
                  </a:lnTo>
                  <a:cubicBezTo>
                    <a:pt x="10716260" y="1683131"/>
                    <a:pt x="10790809" y="1609471"/>
                    <a:pt x="10790809" y="1519301"/>
                  </a:cubicBezTo>
                  <a:lnTo>
                    <a:pt x="10790809" y="201930"/>
                  </a:lnTo>
                  <a:cubicBezTo>
                    <a:pt x="10790809" y="111760"/>
                    <a:pt x="10716260" y="38100"/>
                    <a:pt x="10623550" y="38100"/>
                  </a:cubicBezTo>
                  <a:lnTo>
                    <a:pt x="205359" y="38100"/>
                  </a:lnTo>
                  <a:lnTo>
                    <a:pt x="205359" y="19050"/>
                  </a:lnTo>
                  <a:lnTo>
                    <a:pt x="205359" y="38100"/>
                  </a:lnTo>
                  <a:cubicBezTo>
                    <a:pt x="112649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9370516" y="2938760"/>
            <a:ext cx="114300" cy="1262360"/>
            <a:chOff x="0" y="0"/>
            <a:chExt cx="152400" cy="168314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2400" cy="1683131"/>
            </a:xfrm>
            <a:custGeom>
              <a:avLst/>
              <a:gdLst/>
              <a:ahLst/>
              <a:cxnLst/>
              <a:rect r="r" b="b" t="t" l="l"/>
              <a:pathLst>
                <a:path h="1683131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606931"/>
                  </a:lnTo>
                  <a:cubicBezTo>
                    <a:pt x="152400" y="1648968"/>
                    <a:pt x="118237" y="1683131"/>
                    <a:pt x="76200" y="1683131"/>
                  </a:cubicBezTo>
                  <a:cubicBezTo>
                    <a:pt x="34163" y="1683131"/>
                    <a:pt x="0" y="1648968"/>
                    <a:pt x="0" y="1606931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9714608" y="3139976"/>
            <a:ext cx="2365325" cy="30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Dependența Sarcinilor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714608" y="3592116"/>
            <a:ext cx="7547819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Unele etape depindeau critic de finalizarea altora, impunând o planificare riguroasă.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9384804" y="4388049"/>
            <a:ext cx="8121700" cy="1290935"/>
            <a:chOff x="0" y="0"/>
            <a:chExt cx="10828933" cy="172124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19050" y="19050"/>
              <a:ext cx="10790809" cy="1683131"/>
            </a:xfrm>
            <a:custGeom>
              <a:avLst/>
              <a:gdLst/>
              <a:ahLst/>
              <a:cxnLst/>
              <a:rect r="r" b="b" t="t" l="l"/>
              <a:pathLst>
                <a:path h="1683131" w="10790809">
                  <a:moveTo>
                    <a:pt x="0" y="182880"/>
                  </a:moveTo>
                  <a:cubicBezTo>
                    <a:pt x="0" y="81915"/>
                    <a:pt x="83439" y="0"/>
                    <a:pt x="186309" y="0"/>
                  </a:cubicBezTo>
                  <a:lnTo>
                    <a:pt x="10604500" y="0"/>
                  </a:lnTo>
                  <a:cubicBezTo>
                    <a:pt x="10707370" y="0"/>
                    <a:pt x="10790809" y="81915"/>
                    <a:pt x="10790809" y="182880"/>
                  </a:cubicBezTo>
                  <a:lnTo>
                    <a:pt x="10790809" y="1500251"/>
                  </a:lnTo>
                  <a:cubicBezTo>
                    <a:pt x="10790809" y="1601216"/>
                    <a:pt x="10707370" y="1683131"/>
                    <a:pt x="10604500" y="1683131"/>
                  </a:cubicBezTo>
                  <a:lnTo>
                    <a:pt x="186309" y="1683131"/>
                  </a:lnTo>
                  <a:cubicBezTo>
                    <a:pt x="83439" y="1683131"/>
                    <a:pt x="0" y="1601216"/>
                    <a:pt x="0" y="1500251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0828909" cy="1721231"/>
            </a:xfrm>
            <a:custGeom>
              <a:avLst/>
              <a:gdLst/>
              <a:ahLst/>
              <a:cxnLst/>
              <a:rect r="r" b="b" t="t" l="l"/>
              <a:pathLst>
                <a:path h="1721231" w="10828909">
                  <a:moveTo>
                    <a:pt x="0" y="201930"/>
                  </a:moveTo>
                  <a:cubicBezTo>
                    <a:pt x="0" y="90043"/>
                    <a:pt x="92329" y="0"/>
                    <a:pt x="205359" y="0"/>
                  </a:cubicBezTo>
                  <a:lnTo>
                    <a:pt x="10623550" y="0"/>
                  </a:lnTo>
                  <a:lnTo>
                    <a:pt x="10623550" y="19050"/>
                  </a:lnTo>
                  <a:lnTo>
                    <a:pt x="10623550" y="0"/>
                  </a:lnTo>
                  <a:cubicBezTo>
                    <a:pt x="10736707" y="0"/>
                    <a:pt x="10828909" y="90043"/>
                    <a:pt x="10828909" y="201930"/>
                  </a:cubicBezTo>
                  <a:lnTo>
                    <a:pt x="10809859" y="201930"/>
                  </a:lnTo>
                  <a:lnTo>
                    <a:pt x="10828909" y="201930"/>
                  </a:lnTo>
                  <a:lnTo>
                    <a:pt x="10828909" y="1519301"/>
                  </a:lnTo>
                  <a:lnTo>
                    <a:pt x="10809859" y="1519301"/>
                  </a:lnTo>
                  <a:lnTo>
                    <a:pt x="10828909" y="1519301"/>
                  </a:lnTo>
                  <a:cubicBezTo>
                    <a:pt x="10828909" y="1631188"/>
                    <a:pt x="10736580" y="1721231"/>
                    <a:pt x="10623550" y="1721231"/>
                  </a:cubicBezTo>
                  <a:lnTo>
                    <a:pt x="10623550" y="1702181"/>
                  </a:lnTo>
                  <a:lnTo>
                    <a:pt x="10623550" y="1721231"/>
                  </a:lnTo>
                  <a:lnTo>
                    <a:pt x="205359" y="1721231"/>
                  </a:lnTo>
                  <a:lnTo>
                    <a:pt x="205359" y="1702181"/>
                  </a:lnTo>
                  <a:lnTo>
                    <a:pt x="205359" y="1721231"/>
                  </a:lnTo>
                  <a:cubicBezTo>
                    <a:pt x="92329" y="1721231"/>
                    <a:pt x="0" y="1631188"/>
                    <a:pt x="0" y="151930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519301"/>
                  </a:lnTo>
                  <a:lnTo>
                    <a:pt x="19050" y="1519301"/>
                  </a:lnTo>
                  <a:lnTo>
                    <a:pt x="38100" y="1519301"/>
                  </a:lnTo>
                  <a:cubicBezTo>
                    <a:pt x="38100" y="1609471"/>
                    <a:pt x="112649" y="1683131"/>
                    <a:pt x="205359" y="1683131"/>
                  </a:cubicBezTo>
                  <a:lnTo>
                    <a:pt x="10623550" y="1683131"/>
                  </a:lnTo>
                  <a:cubicBezTo>
                    <a:pt x="10716260" y="1683131"/>
                    <a:pt x="10790809" y="1609471"/>
                    <a:pt x="10790809" y="1519301"/>
                  </a:cubicBezTo>
                  <a:lnTo>
                    <a:pt x="10790809" y="201930"/>
                  </a:lnTo>
                  <a:cubicBezTo>
                    <a:pt x="10790809" y="111760"/>
                    <a:pt x="10716260" y="38100"/>
                    <a:pt x="10623550" y="38100"/>
                  </a:cubicBezTo>
                  <a:lnTo>
                    <a:pt x="205359" y="38100"/>
                  </a:lnTo>
                  <a:lnTo>
                    <a:pt x="205359" y="19050"/>
                  </a:lnTo>
                  <a:lnTo>
                    <a:pt x="205359" y="38100"/>
                  </a:lnTo>
                  <a:cubicBezTo>
                    <a:pt x="112649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0" id="40"/>
          <p:cNvGrpSpPr/>
          <p:nvPr/>
        </p:nvGrpSpPr>
        <p:grpSpPr>
          <a:xfrm rot="0">
            <a:off x="9370516" y="4402336"/>
            <a:ext cx="114300" cy="1262360"/>
            <a:chOff x="0" y="0"/>
            <a:chExt cx="152400" cy="168314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52400" cy="1683131"/>
            </a:xfrm>
            <a:custGeom>
              <a:avLst/>
              <a:gdLst/>
              <a:ahLst/>
              <a:cxnLst/>
              <a:rect r="r" b="b" t="t" l="l"/>
              <a:pathLst>
                <a:path h="1683131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606931"/>
                  </a:lnTo>
                  <a:cubicBezTo>
                    <a:pt x="152400" y="1648968"/>
                    <a:pt x="118237" y="1683131"/>
                    <a:pt x="76200" y="1683131"/>
                  </a:cubicBezTo>
                  <a:cubicBezTo>
                    <a:pt x="34163" y="1683131"/>
                    <a:pt x="0" y="1648968"/>
                    <a:pt x="0" y="1606931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2" id="42"/>
          <p:cNvSpPr txBox="true"/>
          <p:nvPr/>
        </p:nvSpPr>
        <p:spPr>
          <a:xfrm rot="0">
            <a:off x="9714608" y="4603551"/>
            <a:ext cx="2237185" cy="30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Calibrare Complexă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714608" y="5055691"/>
            <a:ext cx="7547819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Ajustarea motoarelor a necesitat multiple sesiuni de testare și reglaje fine.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384804" y="5851624"/>
            <a:ext cx="8121700" cy="1290935"/>
            <a:chOff x="0" y="0"/>
            <a:chExt cx="10828933" cy="17212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19050" y="19050"/>
              <a:ext cx="10790809" cy="1683131"/>
            </a:xfrm>
            <a:custGeom>
              <a:avLst/>
              <a:gdLst/>
              <a:ahLst/>
              <a:cxnLst/>
              <a:rect r="r" b="b" t="t" l="l"/>
              <a:pathLst>
                <a:path h="1683131" w="10790809">
                  <a:moveTo>
                    <a:pt x="0" y="182880"/>
                  </a:moveTo>
                  <a:cubicBezTo>
                    <a:pt x="0" y="81915"/>
                    <a:pt x="83439" y="0"/>
                    <a:pt x="186309" y="0"/>
                  </a:cubicBezTo>
                  <a:lnTo>
                    <a:pt x="10604500" y="0"/>
                  </a:lnTo>
                  <a:cubicBezTo>
                    <a:pt x="10707370" y="0"/>
                    <a:pt x="10790809" y="81915"/>
                    <a:pt x="10790809" y="182880"/>
                  </a:cubicBezTo>
                  <a:lnTo>
                    <a:pt x="10790809" y="1500251"/>
                  </a:lnTo>
                  <a:cubicBezTo>
                    <a:pt x="10790809" y="1601216"/>
                    <a:pt x="10707370" y="1683131"/>
                    <a:pt x="10604500" y="1683131"/>
                  </a:cubicBezTo>
                  <a:lnTo>
                    <a:pt x="186309" y="1683131"/>
                  </a:lnTo>
                  <a:cubicBezTo>
                    <a:pt x="83439" y="1683131"/>
                    <a:pt x="0" y="1601216"/>
                    <a:pt x="0" y="1500251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0828909" cy="1721231"/>
            </a:xfrm>
            <a:custGeom>
              <a:avLst/>
              <a:gdLst/>
              <a:ahLst/>
              <a:cxnLst/>
              <a:rect r="r" b="b" t="t" l="l"/>
              <a:pathLst>
                <a:path h="1721231" w="10828909">
                  <a:moveTo>
                    <a:pt x="0" y="201930"/>
                  </a:moveTo>
                  <a:cubicBezTo>
                    <a:pt x="0" y="90043"/>
                    <a:pt x="92329" y="0"/>
                    <a:pt x="205359" y="0"/>
                  </a:cubicBezTo>
                  <a:lnTo>
                    <a:pt x="10623550" y="0"/>
                  </a:lnTo>
                  <a:lnTo>
                    <a:pt x="10623550" y="19050"/>
                  </a:lnTo>
                  <a:lnTo>
                    <a:pt x="10623550" y="0"/>
                  </a:lnTo>
                  <a:cubicBezTo>
                    <a:pt x="10736707" y="0"/>
                    <a:pt x="10828909" y="90043"/>
                    <a:pt x="10828909" y="201930"/>
                  </a:cubicBezTo>
                  <a:lnTo>
                    <a:pt x="10809859" y="201930"/>
                  </a:lnTo>
                  <a:lnTo>
                    <a:pt x="10828909" y="201930"/>
                  </a:lnTo>
                  <a:lnTo>
                    <a:pt x="10828909" y="1519301"/>
                  </a:lnTo>
                  <a:lnTo>
                    <a:pt x="10809859" y="1519301"/>
                  </a:lnTo>
                  <a:lnTo>
                    <a:pt x="10828909" y="1519301"/>
                  </a:lnTo>
                  <a:cubicBezTo>
                    <a:pt x="10828909" y="1631188"/>
                    <a:pt x="10736580" y="1721231"/>
                    <a:pt x="10623550" y="1721231"/>
                  </a:cubicBezTo>
                  <a:lnTo>
                    <a:pt x="10623550" y="1702181"/>
                  </a:lnTo>
                  <a:lnTo>
                    <a:pt x="10623550" y="1721231"/>
                  </a:lnTo>
                  <a:lnTo>
                    <a:pt x="205359" y="1721231"/>
                  </a:lnTo>
                  <a:lnTo>
                    <a:pt x="205359" y="1702181"/>
                  </a:lnTo>
                  <a:lnTo>
                    <a:pt x="205359" y="1721231"/>
                  </a:lnTo>
                  <a:cubicBezTo>
                    <a:pt x="92329" y="1721231"/>
                    <a:pt x="0" y="1631188"/>
                    <a:pt x="0" y="1519301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519301"/>
                  </a:lnTo>
                  <a:lnTo>
                    <a:pt x="19050" y="1519301"/>
                  </a:lnTo>
                  <a:lnTo>
                    <a:pt x="38100" y="1519301"/>
                  </a:lnTo>
                  <a:cubicBezTo>
                    <a:pt x="38100" y="1609471"/>
                    <a:pt x="112649" y="1683131"/>
                    <a:pt x="205359" y="1683131"/>
                  </a:cubicBezTo>
                  <a:lnTo>
                    <a:pt x="10623550" y="1683131"/>
                  </a:lnTo>
                  <a:cubicBezTo>
                    <a:pt x="10716260" y="1683131"/>
                    <a:pt x="10790809" y="1609471"/>
                    <a:pt x="10790809" y="1519301"/>
                  </a:cubicBezTo>
                  <a:lnTo>
                    <a:pt x="10790809" y="201930"/>
                  </a:lnTo>
                  <a:cubicBezTo>
                    <a:pt x="10790809" y="111760"/>
                    <a:pt x="10716260" y="38100"/>
                    <a:pt x="10623550" y="38100"/>
                  </a:cubicBezTo>
                  <a:lnTo>
                    <a:pt x="205359" y="38100"/>
                  </a:lnTo>
                  <a:lnTo>
                    <a:pt x="205359" y="19050"/>
                  </a:lnTo>
                  <a:lnTo>
                    <a:pt x="205359" y="38100"/>
                  </a:lnTo>
                  <a:cubicBezTo>
                    <a:pt x="112649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9370516" y="5865911"/>
            <a:ext cx="114300" cy="1262360"/>
            <a:chOff x="0" y="0"/>
            <a:chExt cx="152400" cy="1683147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52400" cy="1683131"/>
            </a:xfrm>
            <a:custGeom>
              <a:avLst/>
              <a:gdLst/>
              <a:ahLst/>
              <a:cxnLst/>
              <a:rect r="r" b="b" t="t" l="l"/>
              <a:pathLst>
                <a:path h="1683131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606931"/>
                  </a:lnTo>
                  <a:cubicBezTo>
                    <a:pt x="152400" y="1648968"/>
                    <a:pt x="118237" y="1683131"/>
                    <a:pt x="76200" y="1683131"/>
                  </a:cubicBezTo>
                  <a:cubicBezTo>
                    <a:pt x="34163" y="1683131"/>
                    <a:pt x="0" y="1648968"/>
                    <a:pt x="0" y="1606931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49" id="49"/>
          <p:cNvSpPr txBox="true"/>
          <p:nvPr/>
        </p:nvSpPr>
        <p:spPr>
          <a:xfrm rot="0">
            <a:off x="9714608" y="6067127"/>
            <a:ext cx="2262187" cy="30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Gestionarea Timpului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714608" y="6519267"/>
            <a:ext cx="7547819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Perioadele aglomerate au cerut o flexibilitate și o organizare suplimentară.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07281" y="9137600"/>
            <a:ext cx="16375410" cy="379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Rezultatul final: O colaborare funcțională, fiecare membru contribuind esențial la atingerea obiectivelor proiectului.</a:t>
            </a:r>
          </a:p>
        </p:txBody>
      </p:sp>
      <p:grpSp>
        <p:nvGrpSpPr>
          <p:cNvPr name="Group 52" id="52"/>
          <p:cNvGrpSpPr/>
          <p:nvPr/>
        </p:nvGrpSpPr>
        <p:grpSpPr>
          <a:xfrm rot="0">
            <a:off x="805309" y="8968382"/>
            <a:ext cx="28575" cy="774799"/>
            <a:chOff x="0" y="0"/>
            <a:chExt cx="38100" cy="1033065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8100" cy="1033018"/>
            </a:xfrm>
            <a:custGeom>
              <a:avLst/>
              <a:gdLst/>
              <a:ahLst/>
              <a:cxnLst/>
              <a:rect r="r" b="b" t="t" l="l"/>
              <a:pathLst>
                <a:path h="1033018" w="38100">
                  <a:moveTo>
                    <a:pt x="0" y="0"/>
                  </a:moveTo>
                  <a:lnTo>
                    <a:pt x="38100" y="0"/>
                  </a:lnTo>
                  <a:lnTo>
                    <a:pt x="38100" y="1033018"/>
                  </a:lnTo>
                  <a:lnTo>
                    <a:pt x="0" y="1033018"/>
                  </a:ln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84051" y="638472"/>
            <a:ext cx="10345787" cy="72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4"/>
              </a:lnSpc>
            </a:pPr>
            <a:r>
              <a:rPr lang="en-US" sz="425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Managementul Proiectului cu Basecamp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4051" y="1766144"/>
            <a:ext cx="16319897" cy="47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Basecamp a fost un partener indispensabil în gestionarea eficientă a proiectului, oferind un cadru structurat pentru fiecare etapă.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9764" y="2507754"/>
            <a:ext cx="5304532" cy="2838004"/>
            <a:chOff x="0" y="0"/>
            <a:chExt cx="7072710" cy="37840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50" y="19050"/>
              <a:ext cx="7034657" cy="3745992"/>
            </a:xfrm>
            <a:custGeom>
              <a:avLst/>
              <a:gdLst/>
              <a:ahLst/>
              <a:cxnLst/>
              <a:rect r="r" b="b" t="t" l="l"/>
              <a:pathLst>
                <a:path h="3745992" w="7034657">
                  <a:moveTo>
                    <a:pt x="0" y="492125"/>
                  </a:moveTo>
                  <a:cubicBezTo>
                    <a:pt x="0" y="220345"/>
                    <a:pt x="221361" y="0"/>
                    <a:pt x="494411" y="0"/>
                  </a:cubicBezTo>
                  <a:lnTo>
                    <a:pt x="6540246" y="0"/>
                  </a:lnTo>
                  <a:cubicBezTo>
                    <a:pt x="6813296" y="0"/>
                    <a:pt x="7034657" y="220345"/>
                    <a:pt x="7034657" y="492125"/>
                  </a:cubicBezTo>
                  <a:lnTo>
                    <a:pt x="7034657" y="3253867"/>
                  </a:lnTo>
                  <a:cubicBezTo>
                    <a:pt x="7034657" y="3525647"/>
                    <a:pt x="6813296" y="3745992"/>
                    <a:pt x="6540246" y="3745992"/>
                  </a:cubicBezTo>
                  <a:lnTo>
                    <a:pt x="494411" y="3745992"/>
                  </a:lnTo>
                  <a:cubicBezTo>
                    <a:pt x="221361" y="3745992"/>
                    <a:pt x="0" y="3525647"/>
                    <a:pt x="0" y="3253867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72757" cy="3784092"/>
            </a:xfrm>
            <a:custGeom>
              <a:avLst/>
              <a:gdLst/>
              <a:ahLst/>
              <a:cxnLst/>
              <a:rect r="r" b="b" t="t" l="l"/>
              <a:pathLst>
                <a:path h="3784092" w="7072757">
                  <a:moveTo>
                    <a:pt x="0" y="511175"/>
                  </a:moveTo>
                  <a:cubicBezTo>
                    <a:pt x="0" y="228727"/>
                    <a:pt x="229997" y="0"/>
                    <a:pt x="513461" y="0"/>
                  </a:cubicBezTo>
                  <a:lnTo>
                    <a:pt x="6559296" y="0"/>
                  </a:lnTo>
                  <a:lnTo>
                    <a:pt x="6559296" y="19050"/>
                  </a:lnTo>
                  <a:lnTo>
                    <a:pt x="6559296" y="0"/>
                  </a:lnTo>
                  <a:cubicBezTo>
                    <a:pt x="6842760" y="0"/>
                    <a:pt x="7072757" y="228727"/>
                    <a:pt x="7072757" y="511175"/>
                  </a:cubicBezTo>
                  <a:lnTo>
                    <a:pt x="7053707" y="511175"/>
                  </a:lnTo>
                  <a:lnTo>
                    <a:pt x="7072757" y="511175"/>
                  </a:lnTo>
                  <a:lnTo>
                    <a:pt x="7072757" y="3272917"/>
                  </a:lnTo>
                  <a:lnTo>
                    <a:pt x="7053707" y="3272917"/>
                  </a:lnTo>
                  <a:lnTo>
                    <a:pt x="7072757" y="3272917"/>
                  </a:lnTo>
                  <a:cubicBezTo>
                    <a:pt x="7072757" y="3555238"/>
                    <a:pt x="6842760" y="3784092"/>
                    <a:pt x="6559296" y="3784092"/>
                  </a:cubicBezTo>
                  <a:lnTo>
                    <a:pt x="6559296" y="3765042"/>
                  </a:lnTo>
                  <a:lnTo>
                    <a:pt x="6559296" y="3784092"/>
                  </a:lnTo>
                  <a:lnTo>
                    <a:pt x="513461" y="3784092"/>
                  </a:lnTo>
                  <a:lnTo>
                    <a:pt x="513461" y="3765042"/>
                  </a:lnTo>
                  <a:lnTo>
                    <a:pt x="513461" y="3784092"/>
                  </a:lnTo>
                  <a:cubicBezTo>
                    <a:pt x="229997" y="3783965"/>
                    <a:pt x="0" y="3555238"/>
                    <a:pt x="0" y="3272917"/>
                  </a:cubicBezTo>
                  <a:lnTo>
                    <a:pt x="0" y="511175"/>
                  </a:lnTo>
                  <a:lnTo>
                    <a:pt x="19050" y="511175"/>
                  </a:lnTo>
                  <a:lnTo>
                    <a:pt x="0" y="511175"/>
                  </a:lnTo>
                  <a:moveTo>
                    <a:pt x="38100" y="511175"/>
                  </a:moveTo>
                  <a:lnTo>
                    <a:pt x="38100" y="3272917"/>
                  </a:lnTo>
                  <a:lnTo>
                    <a:pt x="19050" y="3272917"/>
                  </a:lnTo>
                  <a:lnTo>
                    <a:pt x="38100" y="3272917"/>
                  </a:lnTo>
                  <a:cubicBezTo>
                    <a:pt x="38100" y="3534029"/>
                    <a:pt x="250825" y="3745992"/>
                    <a:pt x="513461" y="3745992"/>
                  </a:cubicBezTo>
                  <a:lnTo>
                    <a:pt x="6559296" y="3745992"/>
                  </a:lnTo>
                  <a:cubicBezTo>
                    <a:pt x="6821932" y="3745992"/>
                    <a:pt x="7034657" y="3534156"/>
                    <a:pt x="7034657" y="3272917"/>
                  </a:cubicBezTo>
                  <a:lnTo>
                    <a:pt x="7034657" y="511175"/>
                  </a:lnTo>
                  <a:cubicBezTo>
                    <a:pt x="7034657" y="249936"/>
                    <a:pt x="6821932" y="38100"/>
                    <a:pt x="6559296" y="38100"/>
                  </a:cubicBezTo>
                  <a:lnTo>
                    <a:pt x="513461" y="38100"/>
                  </a:lnTo>
                  <a:lnTo>
                    <a:pt x="513461" y="19050"/>
                  </a:lnTo>
                  <a:lnTo>
                    <a:pt x="513461" y="38100"/>
                  </a:lnTo>
                  <a:cubicBezTo>
                    <a:pt x="250825" y="38100"/>
                    <a:pt x="38100" y="249936"/>
                    <a:pt x="38100" y="511175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258640" y="2796629"/>
            <a:ext cx="738039" cy="738039"/>
            <a:chOff x="0" y="0"/>
            <a:chExt cx="984052" cy="9840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83996" cy="983996"/>
            </a:xfrm>
            <a:custGeom>
              <a:avLst/>
              <a:gdLst/>
              <a:ahLst/>
              <a:cxnLst/>
              <a:rect r="r" b="b" t="t" l="l"/>
              <a:pathLst>
                <a:path h="983996" w="983996">
                  <a:moveTo>
                    <a:pt x="0" y="491998"/>
                  </a:moveTo>
                  <a:cubicBezTo>
                    <a:pt x="0" y="220345"/>
                    <a:pt x="220345" y="0"/>
                    <a:pt x="491998" y="0"/>
                  </a:cubicBezTo>
                  <a:cubicBezTo>
                    <a:pt x="763651" y="0"/>
                    <a:pt x="983996" y="220345"/>
                    <a:pt x="983996" y="491998"/>
                  </a:cubicBezTo>
                  <a:cubicBezTo>
                    <a:pt x="983996" y="763651"/>
                    <a:pt x="763778" y="983996"/>
                    <a:pt x="491998" y="983996"/>
                  </a:cubicBezTo>
                  <a:cubicBezTo>
                    <a:pt x="220218" y="983996"/>
                    <a:pt x="0" y="763778"/>
                    <a:pt x="0" y="491998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1461641" y="2999631"/>
            <a:ext cx="332035" cy="332035"/>
          </a:xfrm>
          <a:custGeom>
            <a:avLst/>
            <a:gdLst/>
            <a:ahLst/>
            <a:cxnLst/>
            <a:rect r="r" b="b" t="t" l="l"/>
            <a:pathLst>
              <a:path h="332035" w="332035">
                <a:moveTo>
                  <a:pt x="0" y="0"/>
                </a:moveTo>
                <a:lnTo>
                  <a:pt x="332035" y="0"/>
                </a:lnTo>
                <a:lnTo>
                  <a:pt x="332035" y="332035"/>
                </a:lnTo>
                <a:lnTo>
                  <a:pt x="0" y="33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58640" y="3761631"/>
            <a:ext cx="3533180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Claritate Asupra Task-urilor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8640" y="4184154"/>
            <a:ext cx="4726781" cy="8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Fiecare sarcină și responsabilul ei au fost vizibile pentru toți.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491734" y="2507754"/>
            <a:ext cx="5304532" cy="2838004"/>
            <a:chOff x="0" y="0"/>
            <a:chExt cx="7072710" cy="37840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7034657" cy="3745992"/>
            </a:xfrm>
            <a:custGeom>
              <a:avLst/>
              <a:gdLst/>
              <a:ahLst/>
              <a:cxnLst/>
              <a:rect r="r" b="b" t="t" l="l"/>
              <a:pathLst>
                <a:path h="3745992" w="7034657">
                  <a:moveTo>
                    <a:pt x="0" y="492125"/>
                  </a:moveTo>
                  <a:cubicBezTo>
                    <a:pt x="0" y="220345"/>
                    <a:pt x="221361" y="0"/>
                    <a:pt x="494411" y="0"/>
                  </a:cubicBezTo>
                  <a:lnTo>
                    <a:pt x="6540246" y="0"/>
                  </a:lnTo>
                  <a:cubicBezTo>
                    <a:pt x="6813296" y="0"/>
                    <a:pt x="7034657" y="220345"/>
                    <a:pt x="7034657" y="492125"/>
                  </a:cubicBezTo>
                  <a:lnTo>
                    <a:pt x="7034657" y="3253867"/>
                  </a:lnTo>
                  <a:cubicBezTo>
                    <a:pt x="7034657" y="3525647"/>
                    <a:pt x="6813296" y="3745992"/>
                    <a:pt x="6540246" y="3745992"/>
                  </a:cubicBezTo>
                  <a:lnTo>
                    <a:pt x="494411" y="3745992"/>
                  </a:lnTo>
                  <a:cubicBezTo>
                    <a:pt x="221361" y="3745992"/>
                    <a:pt x="0" y="3525647"/>
                    <a:pt x="0" y="3253867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72757" cy="3784092"/>
            </a:xfrm>
            <a:custGeom>
              <a:avLst/>
              <a:gdLst/>
              <a:ahLst/>
              <a:cxnLst/>
              <a:rect r="r" b="b" t="t" l="l"/>
              <a:pathLst>
                <a:path h="3784092" w="7072757">
                  <a:moveTo>
                    <a:pt x="0" y="511175"/>
                  </a:moveTo>
                  <a:cubicBezTo>
                    <a:pt x="0" y="228727"/>
                    <a:pt x="229997" y="0"/>
                    <a:pt x="513461" y="0"/>
                  </a:cubicBezTo>
                  <a:lnTo>
                    <a:pt x="6559296" y="0"/>
                  </a:lnTo>
                  <a:lnTo>
                    <a:pt x="6559296" y="19050"/>
                  </a:lnTo>
                  <a:lnTo>
                    <a:pt x="6559296" y="0"/>
                  </a:lnTo>
                  <a:cubicBezTo>
                    <a:pt x="6842760" y="0"/>
                    <a:pt x="7072757" y="228727"/>
                    <a:pt x="7072757" y="511175"/>
                  </a:cubicBezTo>
                  <a:lnTo>
                    <a:pt x="7053707" y="511175"/>
                  </a:lnTo>
                  <a:lnTo>
                    <a:pt x="7072757" y="511175"/>
                  </a:lnTo>
                  <a:lnTo>
                    <a:pt x="7072757" y="3272917"/>
                  </a:lnTo>
                  <a:lnTo>
                    <a:pt x="7053707" y="3272917"/>
                  </a:lnTo>
                  <a:lnTo>
                    <a:pt x="7072757" y="3272917"/>
                  </a:lnTo>
                  <a:cubicBezTo>
                    <a:pt x="7072757" y="3555238"/>
                    <a:pt x="6842760" y="3784092"/>
                    <a:pt x="6559296" y="3784092"/>
                  </a:cubicBezTo>
                  <a:lnTo>
                    <a:pt x="6559296" y="3765042"/>
                  </a:lnTo>
                  <a:lnTo>
                    <a:pt x="6559296" y="3784092"/>
                  </a:lnTo>
                  <a:lnTo>
                    <a:pt x="513461" y="3784092"/>
                  </a:lnTo>
                  <a:lnTo>
                    <a:pt x="513461" y="3765042"/>
                  </a:lnTo>
                  <a:lnTo>
                    <a:pt x="513461" y="3784092"/>
                  </a:lnTo>
                  <a:cubicBezTo>
                    <a:pt x="229997" y="3783965"/>
                    <a:pt x="0" y="3555238"/>
                    <a:pt x="0" y="3272917"/>
                  </a:cubicBezTo>
                  <a:lnTo>
                    <a:pt x="0" y="511175"/>
                  </a:lnTo>
                  <a:lnTo>
                    <a:pt x="19050" y="511175"/>
                  </a:lnTo>
                  <a:lnTo>
                    <a:pt x="0" y="511175"/>
                  </a:lnTo>
                  <a:moveTo>
                    <a:pt x="38100" y="511175"/>
                  </a:moveTo>
                  <a:lnTo>
                    <a:pt x="38100" y="3272917"/>
                  </a:lnTo>
                  <a:lnTo>
                    <a:pt x="19050" y="3272917"/>
                  </a:lnTo>
                  <a:lnTo>
                    <a:pt x="38100" y="3272917"/>
                  </a:lnTo>
                  <a:cubicBezTo>
                    <a:pt x="38100" y="3534029"/>
                    <a:pt x="250825" y="3745992"/>
                    <a:pt x="513461" y="3745992"/>
                  </a:cubicBezTo>
                  <a:lnTo>
                    <a:pt x="6559296" y="3745992"/>
                  </a:lnTo>
                  <a:cubicBezTo>
                    <a:pt x="6821932" y="3745992"/>
                    <a:pt x="7034657" y="3534156"/>
                    <a:pt x="7034657" y="3272917"/>
                  </a:cubicBezTo>
                  <a:lnTo>
                    <a:pt x="7034657" y="511175"/>
                  </a:lnTo>
                  <a:cubicBezTo>
                    <a:pt x="7034657" y="249936"/>
                    <a:pt x="6821932" y="38100"/>
                    <a:pt x="6559296" y="38100"/>
                  </a:cubicBezTo>
                  <a:lnTo>
                    <a:pt x="513461" y="38100"/>
                  </a:lnTo>
                  <a:lnTo>
                    <a:pt x="513461" y="19050"/>
                  </a:lnTo>
                  <a:lnTo>
                    <a:pt x="513461" y="38100"/>
                  </a:lnTo>
                  <a:cubicBezTo>
                    <a:pt x="250825" y="38100"/>
                    <a:pt x="38100" y="249936"/>
                    <a:pt x="38100" y="511175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6780609" y="2796629"/>
            <a:ext cx="738039" cy="738039"/>
            <a:chOff x="0" y="0"/>
            <a:chExt cx="984052" cy="9840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83996" cy="983996"/>
            </a:xfrm>
            <a:custGeom>
              <a:avLst/>
              <a:gdLst/>
              <a:ahLst/>
              <a:cxnLst/>
              <a:rect r="r" b="b" t="t" l="l"/>
              <a:pathLst>
                <a:path h="983996" w="983996">
                  <a:moveTo>
                    <a:pt x="0" y="491998"/>
                  </a:moveTo>
                  <a:cubicBezTo>
                    <a:pt x="0" y="220345"/>
                    <a:pt x="220345" y="0"/>
                    <a:pt x="491998" y="0"/>
                  </a:cubicBezTo>
                  <a:cubicBezTo>
                    <a:pt x="763651" y="0"/>
                    <a:pt x="983996" y="220345"/>
                    <a:pt x="983996" y="491998"/>
                  </a:cubicBezTo>
                  <a:cubicBezTo>
                    <a:pt x="983996" y="763651"/>
                    <a:pt x="763778" y="983996"/>
                    <a:pt x="491998" y="983996"/>
                  </a:cubicBezTo>
                  <a:cubicBezTo>
                    <a:pt x="220218" y="983996"/>
                    <a:pt x="0" y="763778"/>
                    <a:pt x="0" y="491998"/>
                  </a:cubicBezTo>
                  <a:close/>
                </a:path>
              </a:pathLst>
            </a:custGeom>
            <a:solidFill>
              <a:srgbClr val="29DDDA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6983611" y="2999631"/>
            <a:ext cx="332035" cy="332035"/>
          </a:xfrm>
          <a:custGeom>
            <a:avLst/>
            <a:gdLst/>
            <a:ahLst/>
            <a:cxnLst/>
            <a:rect r="r" b="b" t="t" l="l"/>
            <a:pathLst>
              <a:path h="332035" w="332035">
                <a:moveTo>
                  <a:pt x="0" y="0"/>
                </a:moveTo>
                <a:lnTo>
                  <a:pt x="332035" y="0"/>
                </a:lnTo>
                <a:lnTo>
                  <a:pt x="332035" y="332035"/>
                </a:lnTo>
                <a:lnTo>
                  <a:pt x="0" y="332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714" t="0" r="-5714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780609" y="3761631"/>
            <a:ext cx="2733526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Vizibilitate Progres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80609" y="4184154"/>
            <a:ext cx="4726781" cy="8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Indicatorii de progres (0/1 completed) au oferit o imagine reală a stadiului.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2013704" y="2507754"/>
            <a:ext cx="5304532" cy="2838004"/>
            <a:chOff x="0" y="0"/>
            <a:chExt cx="7072710" cy="378400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7034657" cy="3745992"/>
            </a:xfrm>
            <a:custGeom>
              <a:avLst/>
              <a:gdLst/>
              <a:ahLst/>
              <a:cxnLst/>
              <a:rect r="r" b="b" t="t" l="l"/>
              <a:pathLst>
                <a:path h="3745992" w="7034657">
                  <a:moveTo>
                    <a:pt x="0" y="492125"/>
                  </a:moveTo>
                  <a:cubicBezTo>
                    <a:pt x="0" y="220345"/>
                    <a:pt x="221361" y="0"/>
                    <a:pt x="494411" y="0"/>
                  </a:cubicBezTo>
                  <a:lnTo>
                    <a:pt x="6540246" y="0"/>
                  </a:lnTo>
                  <a:cubicBezTo>
                    <a:pt x="6813296" y="0"/>
                    <a:pt x="7034657" y="220345"/>
                    <a:pt x="7034657" y="492125"/>
                  </a:cubicBezTo>
                  <a:lnTo>
                    <a:pt x="7034657" y="3253867"/>
                  </a:lnTo>
                  <a:cubicBezTo>
                    <a:pt x="7034657" y="3525647"/>
                    <a:pt x="6813296" y="3745992"/>
                    <a:pt x="6540246" y="3745992"/>
                  </a:cubicBezTo>
                  <a:lnTo>
                    <a:pt x="494411" y="3745992"/>
                  </a:lnTo>
                  <a:cubicBezTo>
                    <a:pt x="221361" y="3745992"/>
                    <a:pt x="0" y="3525647"/>
                    <a:pt x="0" y="3253867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072757" cy="3784092"/>
            </a:xfrm>
            <a:custGeom>
              <a:avLst/>
              <a:gdLst/>
              <a:ahLst/>
              <a:cxnLst/>
              <a:rect r="r" b="b" t="t" l="l"/>
              <a:pathLst>
                <a:path h="3784092" w="7072757">
                  <a:moveTo>
                    <a:pt x="0" y="511175"/>
                  </a:moveTo>
                  <a:cubicBezTo>
                    <a:pt x="0" y="228727"/>
                    <a:pt x="229997" y="0"/>
                    <a:pt x="513461" y="0"/>
                  </a:cubicBezTo>
                  <a:lnTo>
                    <a:pt x="6559296" y="0"/>
                  </a:lnTo>
                  <a:lnTo>
                    <a:pt x="6559296" y="19050"/>
                  </a:lnTo>
                  <a:lnTo>
                    <a:pt x="6559296" y="0"/>
                  </a:lnTo>
                  <a:cubicBezTo>
                    <a:pt x="6842760" y="0"/>
                    <a:pt x="7072757" y="228727"/>
                    <a:pt x="7072757" y="511175"/>
                  </a:cubicBezTo>
                  <a:lnTo>
                    <a:pt x="7053707" y="511175"/>
                  </a:lnTo>
                  <a:lnTo>
                    <a:pt x="7072757" y="511175"/>
                  </a:lnTo>
                  <a:lnTo>
                    <a:pt x="7072757" y="3272917"/>
                  </a:lnTo>
                  <a:lnTo>
                    <a:pt x="7053707" y="3272917"/>
                  </a:lnTo>
                  <a:lnTo>
                    <a:pt x="7072757" y="3272917"/>
                  </a:lnTo>
                  <a:cubicBezTo>
                    <a:pt x="7072757" y="3555238"/>
                    <a:pt x="6842760" y="3784092"/>
                    <a:pt x="6559296" y="3784092"/>
                  </a:cubicBezTo>
                  <a:lnTo>
                    <a:pt x="6559296" y="3765042"/>
                  </a:lnTo>
                  <a:lnTo>
                    <a:pt x="6559296" y="3784092"/>
                  </a:lnTo>
                  <a:lnTo>
                    <a:pt x="513461" y="3784092"/>
                  </a:lnTo>
                  <a:lnTo>
                    <a:pt x="513461" y="3765042"/>
                  </a:lnTo>
                  <a:lnTo>
                    <a:pt x="513461" y="3784092"/>
                  </a:lnTo>
                  <a:cubicBezTo>
                    <a:pt x="229997" y="3783965"/>
                    <a:pt x="0" y="3555238"/>
                    <a:pt x="0" y="3272917"/>
                  </a:cubicBezTo>
                  <a:lnTo>
                    <a:pt x="0" y="511175"/>
                  </a:lnTo>
                  <a:lnTo>
                    <a:pt x="19050" y="511175"/>
                  </a:lnTo>
                  <a:lnTo>
                    <a:pt x="0" y="511175"/>
                  </a:lnTo>
                  <a:moveTo>
                    <a:pt x="38100" y="511175"/>
                  </a:moveTo>
                  <a:lnTo>
                    <a:pt x="38100" y="3272917"/>
                  </a:lnTo>
                  <a:lnTo>
                    <a:pt x="19050" y="3272917"/>
                  </a:lnTo>
                  <a:lnTo>
                    <a:pt x="38100" y="3272917"/>
                  </a:lnTo>
                  <a:cubicBezTo>
                    <a:pt x="38100" y="3534029"/>
                    <a:pt x="250825" y="3745992"/>
                    <a:pt x="513461" y="3745992"/>
                  </a:cubicBezTo>
                  <a:lnTo>
                    <a:pt x="6559296" y="3745992"/>
                  </a:lnTo>
                  <a:cubicBezTo>
                    <a:pt x="6821932" y="3745992"/>
                    <a:pt x="7034657" y="3534156"/>
                    <a:pt x="7034657" y="3272917"/>
                  </a:cubicBezTo>
                  <a:lnTo>
                    <a:pt x="7034657" y="511175"/>
                  </a:lnTo>
                  <a:cubicBezTo>
                    <a:pt x="7034657" y="249936"/>
                    <a:pt x="6821932" y="38100"/>
                    <a:pt x="6559296" y="38100"/>
                  </a:cubicBezTo>
                  <a:lnTo>
                    <a:pt x="513461" y="38100"/>
                  </a:lnTo>
                  <a:lnTo>
                    <a:pt x="513461" y="19050"/>
                  </a:lnTo>
                  <a:lnTo>
                    <a:pt x="513461" y="38100"/>
                  </a:lnTo>
                  <a:cubicBezTo>
                    <a:pt x="250825" y="38100"/>
                    <a:pt x="38100" y="249936"/>
                    <a:pt x="38100" y="511175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2302579" y="2796629"/>
            <a:ext cx="738039" cy="738039"/>
            <a:chOff x="0" y="0"/>
            <a:chExt cx="984052" cy="98405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83996" cy="983996"/>
            </a:xfrm>
            <a:custGeom>
              <a:avLst/>
              <a:gdLst/>
              <a:ahLst/>
              <a:cxnLst/>
              <a:rect r="r" b="b" t="t" l="l"/>
              <a:pathLst>
                <a:path h="983996" w="983996">
                  <a:moveTo>
                    <a:pt x="0" y="491998"/>
                  </a:moveTo>
                  <a:cubicBezTo>
                    <a:pt x="0" y="220345"/>
                    <a:pt x="220345" y="0"/>
                    <a:pt x="491998" y="0"/>
                  </a:cubicBezTo>
                  <a:cubicBezTo>
                    <a:pt x="763651" y="0"/>
                    <a:pt x="983996" y="220345"/>
                    <a:pt x="983996" y="491998"/>
                  </a:cubicBezTo>
                  <a:cubicBezTo>
                    <a:pt x="983996" y="763651"/>
                    <a:pt x="763778" y="983996"/>
                    <a:pt x="491998" y="983996"/>
                  </a:cubicBezTo>
                  <a:cubicBezTo>
                    <a:pt x="220218" y="983996"/>
                    <a:pt x="0" y="763778"/>
                    <a:pt x="0" y="491998"/>
                  </a:cubicBezTo>
                  <a:close/>
                </a:path>
              </a:pathLst>
            </a:custGeom>
            <a:solidFill>
              <a:srgbClr val="37A7E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9" id="29" descr="preencoded.png"/>
          <p:cNvSpPr/>
          <p:nvPr/>
        </p:nvSpPr>
        <p:spPr>
          <a:xfrm flipH="false" flipV="false" rot="0">
            <a:off x="12505581" y="2999631"/>
            <a:ext cx="332035" cy="332035"/>
          </a:xfrm>
          <a:custGeom>
            <a:avLst/>
            <a:gdLst/>
            <a:ahLst/>
            <a:cxnLst/>
            <a:rect r="r" b="b" t="t" l="l"/>
            <a:pathLst>
              <a:path h="332035" w="332035">
                <a:moveTo>
                  <a:pt x="0" y="0"/>
                </a:moveTo>
                <a:lnTo>
                  <a:pt x="332035" y="0"/>
                </a:lnTo>
                <a:lnTo>
                  <a:pt x="332035" y="332035"/>
                </a:lnTo>
                <a:lnTo>
                  <a:pt x="0" y="3320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8571" r="0" b="-8571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302579" y="3761631"/>
            <a:ext cx="3067348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Organizare Centralizată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302579" y="4184154"/>
            <a:ext cx="4726781" cy="8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Liste, fișiere și mesaje, toate într-un singur loc.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69764" y="5563195"/>
            <a:ext cx="8065442" cy="2444502"/>
            <a:chOff x="0" y="0"/>
            <a:chExt cx="10753923" cy="325933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9050" y="19050"/>
              <a:ext cx="10715752" cy="3221228"/>
            </a:xfrm>
            <a:custGeom>
              <a:avLst/>
              <a:gdLst/>
              <a:ahLst/>
              <a:cxnLst/>
              <a:rect r="r" b="b" t="t" l="l"/>
              <a:pathLst>
                <a:path h="3221228" w="10715752">
                  <a:moveTo>
                    <a:pt x="0" y="491998"/>
                  </a:moveTo>
                  <a:cubicBezTo>
                    <a:pt x="0" y="220345"/>
                    <a:pt x="222123" y="0"/>
                    <a:pt x="496062" y="0"/>
                  </a:cubicBezTo>
                  <a:lnTo>
                    <a:pt x="10219690" y="0"/>
                  </a:lnTo>
                  <a:cubicBezTo>
                    <a:pt x="10493629" y="0"/>
                    <a:pt x="10715752" y="220345"/>
                    <a:pt x="10715752" y="491998"/>
                  </a:cubicBezTo>
                  <a:lnTo>
                    <a:pt x="10715752" y="2729230"/>
                  </a:lnTo>
                  <a:cubicBezTo>
                    <a:pt x="10715752" y="3001010"/>
                    <a:pt x="10493629" y="3221228"/>
                    <a:pt x="10219690" y="3221228"/>
                  </a:cubicBezTo>
                  <a:lnTo>
                    <a:pt x="496062" y="3221228"/>
                  </a:lnTo>
                  <a:cubicBezTo>
                    <a:pt x="222123" y="3221228"/>
                    <a:pt x="0" y="3000883"/>
                    <a:pt x="0" y="2729230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753852" cy="3259328"/>
            </a:xfrm>
            <a:custGeom>
              <a:avLst/>
              <a:gdLst/>
              <a:ahLst/>
              <a:cxnLst/>
              <a:rect r="r" b="b" t="t" l="l"/>
              <a:pathLst>
                <a:path h="3259328" w="10753852">
                  <a:moveTo>
                    <a:pt x="0" y="511048"/>
                  </a:moveTo>
                  <a:cubicBezTo>
                    <a:pt x="0" y="228727"/>
                    <a:pt x="230759" y="0"/>
                    <a:pt x="515112" y="0"/>
                  </a:cubicBezTo>
                  <a:lnTo>
                    <a:pt x="10238740" y="0"/>
                  </a:lnTo>
                  <a:lnTo>
                    <a:pt x="10238740" y="19050"/>
                  </a:lnTo>
                  <a:lnTo>
                    <a:pt x="10238740" y="0"/>
                  </a:lnTo>
                  <a:cubicBezTo>
                    <a:pt x="10523093" y="0"/>
                    <a:pt x="10753852" y="228727"/>
                    <a:pt x="10753852" y="511048"/>
                  </a:cubicBezTo>
                  <a:lnTo>
                    <a:pt x="10734802" y="511048"/>
                  </a:lnTo>
                  <a:lnTo>
                    <a:pt x="10753852" y="511048"/>
                  </a:lnTo>
                  <a:lnTo>
                    <a:pt x="10753852" y="2748280"/>
                  </a:lnTo>
                  <a:lnTo>
                    <a:pt x="10734802" y="2748280"/>
                  </a:lnTo>
                  <a:lnTo>
                    <a:pt x="10753852" y="2748280"/>
                  </a:lnTo>
                  <a:cubicBezTo>
                    <a:pt x="10753852" y="3030728"/>
                    <a:pt x="10523093" y="3259328"/>
                    <a:pt x="10238740" y="3259328"/>
                  </a:cubicBezTo>
                  <a:lnTo>
                    <a:pt x="10238740" y="3240278"/>
                  </a:lnTo>
                  <a:lnTo>
                    <a:pt x="10238740" y="3259328"/>
                  </a:lnTo>
                  <a:lnTo>
                    <a:pt x="515112" y="3259328"/>
                  </a:lnTo>
                  <a:lnTo>
                    <a:pt x="515112" y="3240278"/>
                  </a:lnTo>
                  <a:lnTo>
                    <a:pt x="515112" y="3259328"/>
                  </a:lnTo>
                  <a:cubicBezTo>
                    <a:pt x="230759" y="3259328"/>
                    <a:pt x="0" y="3030601"/>
                    <a:pt x="0" y="2748280"/>
                  </a:cubicBezTo>
                  <a:lnTo>
                    <a:pt x="0" y="511048"/>
                  </a:lnTo>
                  <a:lnTo>
                    <a:pt x="19050" y="511048"/>
                  </a:lnTo>
                  <a:lnTo>
                    <a:pt x="0" y="511048"/>
                  </a:lnTo>
                  <a:moveTo>
                    <a:pt x="38100" y="511048"/>
                  </a:moveTo>
                  <a:lnTo>
                    <a:pt x="38100" y="2748280"/>
                  </a:lnTo>
                  <a:lnTo>
                    <a:pt x="19050" y="2748280"/>
                  </a:lnTo>
                  <a:lnTo>
                    <a:pt x="38100" y="2748280"/>
                  </a:lnTo>
                  <a:cubicBezTo>
                    <a:pt x="38100" y="3009392"/>
                    <a:pt x="251587" y="3221228"/>
                    <a:pt x="515112" y="3221228"/>
                  </a:cubicBezTo>
                  <a:lnTo>
                    <a:pt x="10238740" y="3221228"/>
                  </a:lnTo>
                  <a:cubicBezTo>
                    <a:pt x="10502392" y="3221228"/>
                    <a:pt x="10715752" y="3009265"/>
                    <a:pt x="10715752" y="2748280"/>
                  </a:cubicBezTo>
                  <a:lnTo>
                    <a:pt x="10715752" y="511048"/>
                  </a:lnTo>
                  <a:cubicBezTo>
                    <a:pt x="10715879" y="250063"/>
                    <a:pt x="10502392" y="38100"/>
                    <a:pt x="10238740" y="38100"/>
                  </a:cubicBezTo>
                  <a:lnTo>
                    <a:pt x="515112" y="38100"/>
                  </a:lnTo>
                  <a:lnTo>
                    <a:pt x="515112" y="19050"/>
                  </a:lnTo>
                  <a:lnTo>
                    <a:pt x="515112" y="38100"/>
                  </a:lnTo>
                  <a:cubicBezTo>
                    <a:pt x="251587" y="38100"/>
                    <a:pt x="38100" y="250063"/>
                    <a:pt x="38100" y="511048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258640" y="5852071"/>
            <a:ext cx="738039" cy="738039"/>
            <a:chOff x="0" y="0"/>
            <a:chExt cx="984052" cy="98405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83996" cy="983996"/>
            </a:xfrm>
            <a:custGeom>
              <a:avLst/>
              <a:gdLst/>
              <a:ahLst/>
              <a:cxnLst/>
              <a:rect r="r" b="b" t="t" l="l"/>
              <a:pathLst>
                <a:path h="983996" w="983996">
                  <a:moveTo>
                    <a:pt x="0" y="491998"/>
                  </a:moveTo>
                  <a:cubicBezTo>
                    <a:pt x="0" y="220345"/>
                    <a:pt x="220345" y="0"/>
                    <a:pt x="491998" y="0"/>
                  </a:cubicBezTo>
                  <a:cubicBezTo>
                    <a:pt x="763651" y="0"/>
                    <a:pt x="983996" y="220345"/>
                    <a:pt x="983996" y="491998"/>
                  </a:cubicBezTo>
                  <a:cubicBezTo>
                    <a:pt x="983996" y="763651"/>
                    <a:pt x="763778" y="983996"/>
                    <a:pt x="491998" y="983996"/>
                  </a:cubicBezTo>
                  <a:cubicBezTo>
                    <a:pt x="220218" y="983996"/>
                    <a:pt x="0" y="763778"/>
                    <a:pt x="0" y="491998"/>
                  </a:cubicBezTo>
                  <a:close/>
                </a:path>
              </a:pathLst>
            </a:custGeom>
            <a:solidFill>
              <a:srgbClr val="091231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7" id="37" descr="preencoded.png"/>
          <p:cNvSpPr/>
          <p:nvPr/>
        </p:nvSpPr>
        <p:spPr>
          <a:xfrm flipH="false" flipV="false" rot="0">
            <a:off x="1461641" y="6055072"/>
            <a:ext cx="332035" cy="332035"/>
          </a:xfrm>
          <a:custGeom>
            <a:avLst/>
            <a:gdLst/>
            <a:ahLst/>
            <a:cxnLst/>
            <a:rect r="r" b="b" t="t" l="l"/>
            <a:pathLst>
              <a:path h="332035" w="332035">
                <a:moveTo>
                  <a:pt x="0" y="0"/>
                </a:moveTo>
                <a:lnTo>
                  <a:pt x="332035" y="0"/>
                </a:lnTo>
                <a:lnTo>
                  <a:pt x="332035" y="332035"/>
                </a:lnTo>
                <a:lnTo>
                  <a:pt x="0" y="3320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5714" t="0" r="-15714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258640" y="6817072"/>
            <a:ext cx="2733526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Centralizare Resurse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58640" y="7239595"/>
            <a:ext cx="7487691" cy="47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Cod, scheme și media au fost ușor accesibile echipei.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9252645" y="5563195"/>
            <a:ext cx="8065591" cy="2444502"/>
            <a:chOff x="0" y="0"/>
            <a:chExt cx="10754122" cy="325933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19050" y="19050"/>
              <a:ext cx="10716006" cy="3221228"/>
            </a:xfrm>
            <a:custGeom>
              <a:avLst/>
              <a:gdLst/>
              <a:ahLst/>
              <a:cxnLst/>
              <a:rect r="r" b="b" t="t" l="l"/>
              <a:pathLst>
                <a:path h="3221228" w="10716006">
                  <a:moveTo>
                    <a:pt x="0" y="491998"/>
                  </a:moveTo>
                  <a:cubicBezTo>
                    <a:pt x="0" y="220345"/>
                    <a:pt x="222123" y="0"/>
                    <a:pt x="496062" y="0"/>
                  </a:cubicBezTo>
                  <a:lnTo>
                    <a:pt x="10219944" y="0"/>
                  </a:lnTo>
                  <a:cubicBezTo>
                    <a:pt x="10493883" y="0"/>
                    <a:pt x="10716006" y="220345"/>
                    <a:pt x="10716006" y="491998"/>
                  </a:cubicBezTo>
                  <a:lnTo>
                    <a:pt x="10716006" y="2729230"/>
                  </a:lnTo>
                  <a:cubicBezTo>
                    <a:pt x="10716006" y="3001010"/>
                    <a:pt x="10493883" y="3221228"/>
                    <a:pt x="10219944" y="3221228"/>
                  </a:cubicBezTo>
                  <a:lnTo>
                    <a:pt x="496062" y="3221228"/>
                  </a:lnTo>
                  <a:cubicBezTo>
                    <a:pt x="222123" y="3221228"/>
                    <a:pt x="0" y="3000883"/>
                    <a:pt x="0" y="2729230"/>
                  </a:cubicBezTo>
                  <a:close/>
                </a:path>
              </a:pathLst>
            </a:custGeom>
            <a:solidFill>
              <a:srgbClr val="0A081B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0754106" cy="3259328"/>
            </a:xfrm>
            <a:custGeom>
              <a:avLst/>
              <a:gdLst/>
              <a:ahLst/>
              <a:cxnLst/>
              <a:rect r="r" b="b" t="t" l="l"/>
              <a:pathLst>
                <a:path h="3259328" w="10754106">
                  <a:moveTo>
                    <a:pt x="0" y="511048"/>
                  </a:moveTo>
                  <a:cubicBezTo>
                    <a:pt x="0" y="228727"/>
                    <a:pt x="230759" y="0"/>
                    <a:pt x="515112" y="0"/>
                  </a:cubicBezTo>
                  <a:lnTo>
                    <a:pt x="10238994" y="0"/>
                  </a:lnTo>
                  <a:lnTo>
                    <a:pt x="10238994" y="19050"/>
                  </a:lnTo>
                  <a:lnTo>
                    <a:pt x="10238994" y="0"/>
                  </a:lnTo>
                  <a:cubicBezTo>
                    <a:pt x="10523347" y="0"/>
                    <a:pt x="10754106" y="228727"/>
                    <a:pt x="10754106" y="511048"/>
                  </a:cubicBezTo>
                  <a:lnTo>
                    <a:pt x="10735056" y="511048"/>
                  </a:lnTo>
                  <a:lnTo>
                    <a:pt x="10754106" y="511048"/>
                  </a:lnTo>
                  <a:lnTo>
                    <a:pt x="10754106" y="2748280"/>
                  </a:lnTo>
                  <a:lnTo>
                    <a:pt x="10735056" y="2748280"/>
                  </a:lnTo>
                  <a:lnTo>
                    <a:pt x="10754106" y="2748280"/>
                  </a:lnTo>
                  <a:cubicBezTo>
                    <a:pt x="10754106" y="3030728"/>
                    <a:pt x="10523347" y="3259328"/>
                    <a:pt x="10238994" y="3259328"/>
                  </a:cubicBezTo>
                  <a:lnTo>
                    <a:pt x="10238994" y="3240278"/>
                  </a:lnTo>
                  <a:lnTo>
                    <a:pt x="10238994" y="3259328"/>
                  </a:lnTo>
                  <a:lnTo>
                    <a:pt x="515112" y="3259328"/>
                  </a:lnTo>
                  <a:lnTo>
                    <a:pt x="515112" y="3240278"/>
                  </a:lnTo>
                  <a:lnTo>
                    <a:pt x="515112" y="3259328"/>
                  </a:lnTo>
                  <a:cubicBezTo>
                    <a:pt x="230759" y="3259328"/>
                    <a:pt x="0" y="3030601"/>
                    <a:pt x="0" y="2748280"/>
                  </a:cubicBezTo>
                  <a:lnTo>
                    <a:pt x="0" y="511048"/>
                  </a:lnTo>
                  <a:lnTo>
                    <a:pt x="19050" y="511048"/>
                  </a:lnTo>
                  <a:lnTo>
                    <a:pt x="0" y="511048"/>
                  </a:lnTo>
                  <a:moveTo>
                    <a:pt x="38100" y="511048"/>
                  </a:moveTo>
                  <a:lnTo>
                    <a:pt x="38100" y="2748280"/>
                  </a:lnTo>
                  <a:lnTo>
                    <a:pt x="19050" y="2748280"/>
                  </a:lnTo>
                  <a:lnTo>
                    <a:pt x="38100" y="2748280"/>
                  </a:lnTo>
                  <a:cubicBezTo>
                    <a:pt x="38100" y="3009392"/>
                    <a:pt x="251587" y="3221228"/>
                    <a:pt x="515112" y="3221228"/>
                  </a:cubicBezTo>
                  <a:lnTo>
                    <a:pt x="10238994" y="3221228"/>
                  </a:lnTo>
                  <a:cubicBezTo>
                    <a:pt x="10502646" y="3221228"/>
                    <a:pt x="10716006" y="3009265"/>
                    <a:pt x="10716006" y="2748280"/>
                  </a:cubicBezTo>
                  <a:lnTo>
                    <a:pt x="10716006" y="511048"/>
                  </a:lnTo>
                  <a:cubicBezTo>
                    <a:pt x="10716006" y="250063"/>
                    <a:pt x="10502646" y="38100"/>
                    <a:pt x="10238994" y="38100"/>
                  </a:cubicBezTo>
                  <a:lnTo>
                    <a:pt x="515112" y="38100"/>
                  </a:lnTo>
                  <a:lnTo>
                    <a:pt x="515112" y="19050"/>
                  </a:lnTo>
                  <a:lnTo>
                    <a:pt x="515112" y="38100"/>
                  </a:lnTo>
                  <a:cubicBezTo>
                    <a:pt x="251587" y="38100"/>
                    <a:pt x="38100" y="250063"/>
                    <a:pt x="38100" y="511048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9541520" y="5852071"/>
            <a:ext cx="738039" cy="738039"/>
            <a:chOff x="0" y="0"/>
            <a:chExt cx="984052" cy="98405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983996" cy="983996"/>
            </a:xfrm>
            <a:custGeom>
              <a:avLst/>
              <a:gdLst/>
              <a:ahLst/>
              <a:cxnLst/>
              <a:rect r="r" b="b" t="t" l="l"/>
              <a:pathLst>
                <a:path h="983996" w="983996">
                  <a:moveTo>
                    <a:pt x="0" y="491998"/>
                  </a:moveTo>
                  <a:cubicBezTo>
                    <a:pt x="0" y="220345"/>
                    <a:pt x="220345" y="0"/>
                    <a:pt x="491998" y="0"/>
                  </a:cubicBezTo>
                  <a:cubicBezTo>
                    <a:pt x="763651" y="0"/>
                    <a:pt x="983996" y="220345"/>
                    <a:pt x="983996" y="491998"/>
                  </a:cubicBezTo>
                  <a:cubicBezTo>
                    <a:pt x="983996" y="763651"/>
                    <a:pt x="763778" y="983996"/>
                    <a:pt x="491998" y="983996"/>
                  </a:cubicBezTo>
                  <a:cubicBezTo>
                    <a:pt x="220218" y="983996"/>
                    <a:pt x="0" y="763778"/>
                    <a:pt x="0" y="491998"/>
                  </a:cubicBez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45" id="45" descr="preencoded.png"/>
          <p:cNvSpPr/>
          <p:nvPr/>
        </p:nvSpPr>
        <p:spPr>
          <a:xfrm flipH="false" flipV="false" rot="0">
            <a:off x="9744521" y="6055072"/>
            <a:ext cx="332035" cy="332035"/>
          </a:xfrm>
          <a:custGeom>
            <a:avLst/>
            <a:gdLst/>
            <a:ahLst/>
            <a:cxnLst/>
            <a:rect r="r" b="b" t="t" l="l"/>
            <a:pathLst>
              <a:path h="332035" w="332035">
                <a:moveTo>
                  <a:pt x="0" y="0"/>
                </a:moveTo>
                <a:lnTo>
                  <a:pt x="332035" y="0"/>
                </a:lnTo>
                <a:lnTo>
                  <a:pt x="332035" y="332035"/>
                </a:lnTo>
                <a:lnTo>
                  <a:pt x="0" y="3320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428" r="0" b="-1428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9541520" y="6817072"/>
            <a:ext cx="2826097" cy="36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2125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Reminder-e Automate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541520" y="7239595"/>
            <a:ext cx="7487841" cy="47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Notificările pentru deadline-uri au asigurat respectarea termenelor.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2996" y="8461027"/>
            <a:ext cx="15950952" cy="87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16FFBB"/>
                </a:solidFill>
                <a:latin typeface="Barlow"/>
                <a:ea typeface="Barlow"/>
                <a:cs typeface="Barlow"/>
                <a:sym typeface="Barlow"/>
              </a:rPr>
              <a:t>Concluzie:</a:t>
            </a:r>
            <a:r>
              <a:rPr lang="en-US" sz="1874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Basecamp a redus semnificativ timpul pierdut în comunicare și a îmbunătățit substanțial managementul sarcinilor, permițând echipei să se concentreze pe inovație.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984051" y="8270081"/>
            <a:ext cx="28575" cy="1340346"/>
            <a:chOff x="0" y="0"/>
            <a:chExt cx="38100" cy="1787128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8100" cy="1787144"/>
            </a:xfrm>
            <a:custGeom>
              <a:avLst/>
              <a:gdLst/>
              <a:ahLst/>
              <a:cxnLst/>
              <a:rect r="r" b="b" t="t" l="l"/>
              <a:pathLst>
                <a:path h="1787144" w="38100">
                  <a:moveTo>
                    <a:pt x="0" y="0"/>
                  </a:moveTo>
                  <a:lnTo>
                    <a:pt x="38100" y="0"/>
                  </a:lnTo>
                  <a:lnTo>
                    <a:pt x="38100" y="1787144"/>
                  </a:lnTo>
                  <a:lnTo>
                    <a:pt x="0" y="1787144"/>
                  </a:lnTo>
                  <a:close/>
                </a:path>
              </a:pathLst>
            </a:custGeom>
            <a:solidFill>
              <a:srgbClr val="16FFBB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DAG57hvjmo0</dc:identifier>
  <dcterms:modified xsi:type="dcterms:W3CDTF">2011-08-01T06:04:30Z</dcterms:modified>
  <cp:revision>1</cp:revision>
  <dc:title>Echipa-2-Mini-robot-controlat-prin-Bluetooth.pptx</dc:title>
</cp:coreProperties>
</file>